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7" r:id="rId14"/>
    <p:sldId id="269" r:id="rId15"/>
  </p:sldIdLst>
  <p:sldSz cx="18288000" cy="10287000"/>
  <p:notesSz cx="6858000" cy="9144000"/>
  <p:embeddedFontLst>
    <p:embeddedFont>
      <p:font typeface="Anonymous Pro" panose="020B0604020202020204" charset="0"/>
      <p:regular r:id="rId16"/>
    </p:embeddedFont>
    <p:embeddedFont>
      <p:font typeface="Calibri" panose="020F0502020204030204" pitchFamily="34" charset="0"/>
      <p:regular r:id="rId17"/>
      <p:bold r:id="rId18"/>
      <p:italic r:id="rId19"/>
      <p:boldItalic r:id="rId20"/>
    </p:embeddedFont>
    <p:embeddedFont>
      <p:font typeface="Anonymous Pro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7" d="100"/>
          <a:sy n="57" d="100"/>
        </p:scale>
        <p:origin x="138"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12/18/2019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F082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6000"/>
          </a:blip>
          <a:srcRect/>
          <a:stretch>
            <a:fillRect/>
          </a:stretch>
        </p:blipFill>
        <p:spPr>
          <a:xfrm>
            <a:off x="2783150" y="-1483841"/>
            <a:ext cx="12707561" cy="12707561"/>
          </a:xfrm>
          <a:prstGeom prst="rect">
            <a:avLst/>
          </a:prstGeom>
        </p:spPr>
      </p:pic>
      <p:pic>
        <p:nvPicPr>
          <p:cNvPr id="3" name="Picture 3"/>
          <p:cNvPicPr>
            <a:picLocks noChangeAspect="1"/>
          </p:cNvPicPr>
          <p:nvPr/>
        </p:nvPicPr>
        <p:blipFill>
          <a:blip r:embed="rId3"/>
          <a:srcRect/>
          <a:stretch>
            <a:fillRect/>
          </a:stretch>
        </p:blipFill>
        <p:spPr>
          <a:xfrm rot="-10800000">
            <a:off x="15965626" y="7859590"/>
            <a:ext cx="5266205" cy="5429078"/>
          </a:xfrm>
          <a:prstGeom prst="rect">
            <a:avLst/>
          </a:prstGeom>
        </p:spPr>
      </p:pic>
      <p:sp>
        <p:nvSpPr>
          <p:cNvPr id="4" name="TextBox 4"/>
          <p:cNvSpPr txBox="1"/>
          <p:nvPr/>
        </p:nvSpPr>
        <p:spPr>
          <a:xfrm>
            <a:off x="2184568" y="2754843"/>
            <a:ext cx="13918864" cy="5104747"/>
          </a:xfrm>
          <a:prstGeom prst="rect">
            <a:avLst/>
          </a:prstGeom>
        </p:spPr>
        <p:txBody>
          <a:bodyPr lIns="0" tIns="0" rIns="0" bIns="0" rtlCol="0" anchor="t">
            <a:spAutoFit/>
          </a:bodyPr>
          <a:lstStyle/>
          <a:p>
            <a:pPr algn="ctr">
              <a:lnSpc>
                <a:spcPts val="7922"/>
              </a:lnSpc>
            </a:pPr>
            <a:r>
              <a:rPr lang="en-US" sz="8338" spc="83">
                <a:solidFill>
                  <a:srgbClr val="FBF1EF"/>
                </a:solidFill>
                <a:latin typeface="Anonymous Pro Bold"/>
              </a:rPr>
              <a:t>SEMI-REAL-TIME REMOVAL OF BASELINE FLUCTUATIONS IN ELECTROCARDIOGRAM (ECG) SIGNALS BY IIR-LPF</a:t>
            </a:r>
          </a:p>
        </p:txBody>
      </p:sp>
      <p:sp>
        <p:nvSpPr>
          <p:cNvPr id="5" name="TextBox 5"/>
          <p:cNvSpPr txBox="1"/>
          <p:nvPr/>
        </p:nvSpPr>
        <p:spPr>
          <a:xfrm rot="-5400000">
            <a:off x="-1802166" y="6187086"/>
            <a:ext cx="5595057" cy="547370"/>
          </a:xfrm>
          <a:prstGeom prst="rect">
            <a:avLst/>
          </a:prstGeom>
        </p:spPr>
        <p:txBody>
          <a:bodyPr lIns="0" tIns="0" rIns="0" bIns="0" rtlCol="0" anchor="t">
            <a:spAutoFit/>
          </a:bodyPr>
          <a:lstStyle/>
          <a:p>
            <a:pPr>
              <a:lnSpc>
                <a:spcPts val="4480"/>
              </a:lnSpc>
            </a:pPr>
            <a:r>
              <a:rPr lang="en-US" sz="3200" spc="288">
                <a:solidFill>
                  <a:srgbClr val="FBF1EF"/>
                </a:solidFill>
                <a:latin typeface="Anonymous Pro"/>
              </a:rPr>
              <a:t>SIGNAL PROCESSING</a:t>
            </a:r>
          </a:p>
        </p:txBody>
      </p:sp>
      <p:sp>
        <p:nvSpPr>
          <p:cNvPr id="6" name="TextBox 6"/>
          <p:cNvSpPr txBox="1"/>
          <p:nvPr/>
        </p:nvSpPr>
        <p:spPr>
          <a:xfrm rot="5400000">
            <a:off x="14707198" y="3417816"/>
            <a:ext cx="5595058" cy="490855"/>
          </a:xfrm>
          <a:prstGeom prst="rect">
            <a:avLst/>
          </a:prstGeom>
        </p:spPr>
        <p:txBody>
          <a:bodyPr lIns="0" tIns="0" rIns="0" bIns="0" rtlCol="0" anchor="t">
            <a:spAutoFit/>
          </a:bodyPr>
          <a:lstStyle/>
          <a:p>
            <a:pPr>
              <a:lnSpc>
                <a:spcPts val="3919"/>
              </a:lnSpc>
            </a:pPr>
            <a:r>
              <a:rPr lang="en-US" sz="2800" spc="196">
                <a:solidFill>
                  <a:srgbClr val="FBF1EF"/>
                </a:solidFill>
                <a:latin typeface="Anonymous Pro"/>
              </a:rPr>
              <a:t>Presented by Group 1</a:t>
            </a:r>
          </a:p>
        </p:txBody>
      </p:sp>
      <p:pic>
        <p:nvPicPr>
          <p:cNvPr id="7" name="Picture 7"/>
          <p:cNvPicPr>
            <a:picLocks noChangeAspect="1"/>
          </p:cNvPicPr>
          <p:nvPr/>
        </p:nvPicPr>
        <p:blipFill>
          <a:blip r:embed="rId3"/>
          <a:srcRect/>
          <a:stretch>
            <a:fillRect/>
          </a:stretch>
        </p:blipFill>
        <p:spPr>
          <a:xfrm rot="5400000">
            <a:off x="-3391323" y="-2845521"/>
            <a:ext cx="5266205" cy="542907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F082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043042" y="-402888"/>
            <a:ext cx="2216258" cy="2863175"/>
            <a:chOff x="0" y="0"/>
            <a:chExt cx="4842510" cy="6256020"/>
          </a:xfrm>
        </p:grpSpPr>
        <p:sp>
          <p:nvSpPr>
            <p:cNvPr id="3" name="Freeform 3"/>
            <p:cNvSpPr/>
            <p:nvPr/>
          </p:nvSpPr>
          <p:spPr>
            <a:xfrm>
              <a:off x="29210" y="12700"/>
              <a:ext cx="4775200" cy="6209030"/>
            </a:xfrm>
            <a:custGeom>
              <a:avLst/>
              <a:gdLst/>
              <a:ahLst/>
              <a:cxnLst/>
              <a:rect l="l" t="t" r="r" b="b"/>
              <a:pathLst>
                <a:path w="4775200" h="6209030">
                  <a:moveTo>
                    <a:pt x="2396490" y="0"/>
                  </a:moveTo>
                  <a:cubicBezTo>
                    <a:pt x="2249170" y="0"/>
                    <a:pt x="2131060" y="119380"/>
                    <a:pt x="2131060" y="265430"/>
                  </a:cubicBezTo>
                  <a:cubicBezTo>
                    <a:pt x="2131060" y="388620"/>
                    <a:pt x="2214880" y="491490"/>
                    <a:pt x="2327910" y="521970"/>
                  </a:cubicBezTo>
                  <a:lnTo>
                    <a:pt x="2327910" y="6140450"/>
                  </a:lnTo>
                  <a:cubicBezTo>
                    <a:pt x="2327910" y="6178550"/>
                    <a:pt x="2358390" y="6209030"/>
                    <a:pt x="2396490" y="6209030"/>
                  </a:cubicBezTo>
                  <a:cubicBezTo>
                    <a:pt x="2434590" y="6209030"/>
                    <a:pt x="2465070" y="6178550"/>
                    <a:pt x="2465070" y="6140450"/>
                  </a:cubicBezTo>
                  <a:lnTo>
                    <a:pt x="2465070" y="521970"/>
                  </a:lnTo>
                  <a:cubicBezTo>
                    <a:pt x="2578100" y="491490"/>
                    <a:pt x="2661920" y="388620"/>
                    <a:pt x="2661920" y="265430"/>
                  </a:cubicBezTo>
                  <a:cubicBezTo>
                    <a:pt x="2661920" y="119380"/>
                    <a:pt x="2542540" y="0"/>
                    <a:pt x="2396490" y="0"/>
                  </a:cubicBezTo>
                  <a:close/>
                  <a:moveTo>
                    <a:pt x="4508500" y="0"/>
                  </a:moveTo>
                  <a:cubicBezTo>
                    <a:pt x="4361180" y="0"/>
                    <a:pt x="4243070" y="119380"/>
                    <a:pt x="4243070" y="265430"/>
                  </a:cubicBezTo>
                  <a:cubicBezTo>
                    <a:pt x="4243070" y="388620"/>
                    <a:pt x="4326890" y="491490"/>
                    <a:pt x="4439920" y="521970"/>
                  </a:cubicBezTo>
                  <a:lnTo>
                    <a:pt x="4439920" y="3042920"/>
                  </a:lnTo>
                  <a:lnTo>
                    <a:pt x="2960370" y="3042920"/>
                  </a:lnTo>
                  <a:cubicBezTo>
                    <a:pt x="2922270" y="3042920"/>
                    <a:pt x="2891790" y="3073400"/>
                    <a:pt x="2891790" y="3111500"/>
                  </a:cubicBezTo>
                  <a:lnTo>
                    <a:pt x="2891790" y="6140450"/>
                  </a:lnTo>
                  <a:cubicBezTo>
                    <a:pt x="2891790" y="6178550"/>
                    <a:pt x="2922270" y="6209030"/>
                    <a:pt x="2960370" y="6209030"/>
                  </a:cubicBezTo>
                  <a:cubicBezTo>
                    <a:pt x="2998470" y="6209030"/>
                    <a:pt x="3028950" y="6178550"/>
                    <a:pt x="3028950" y="6140450"/>
                  </a:cubicBezTo>
                  <a:lnTo>
                    <a:pt x="3028950" y="3180080"/>
                  </a:lnTo>
                  <a:lnTo>
                    <a:pt x="4509770" y="3180080"/>
                  </a:lnTo>
                  <a:cubicBezTo>
                    <a:pt x="4547870" y="3180080"/>
                    <a:pt x="4578350" y="3149600"/>
                    <a:pt x="4578350" y="3111500"/>
                  </a:cubicBezTo>
                  <a:lnTo>
                    <a:pt x="4578350" y="521970"/>
                  </a:lnTo>
                  <a:cubicBezTo>
                    <a:pt x="4691380" y="491490"/>
                    <a:pt x="4775200" y="388620"/>
                    <a:pt x="4775200" y="265430"/>
                  </a:cubicBezTo>
                  <a:cubicBezTo>
                    <a:pt x="4775200" y="119380"/>
                    <a:pt x="4655820" y="0"/>
                    <a:pt x="4508500" y="0"/>
                  </a:cubicBezTo>
                  <a:close/>
                  <a:moveTo>
                    <a:pt x="1814830" y="3044190"/>
                  </a:moveTo>
                  <a:lnTo>
                    <a:pt x="334010" y="3044190"/>
                  </a:lnTo>
                  <a:lnTo>
                    <a:pt x="334010" y="521970"/>
                  </a:lnTo>
                  <a:cubicBezTo>
                    <a:pt x="447040" y="491490"/>
                    <a:pt x="530860" y="388620"/>
                    <a:pt x="530860" y="265430"/>
                  </a:cubicBezTo>
                  <a:cubicBezTo>
                    <a:pt x="530860" y="119380"/>
                    <a:pt x="411480" y="0"/>
                    <a:pt x="265430" y="0"/>
                  </a:cubicBezTo>
                  <a:cubicBezTo>
                    <a:pt x="118110" y="0"/>
                    <a:pt x="0" y="119380"/>
                    <a:pt x="0" y="265430"/>
                  </a:cubicBezTo>
                  <a:cubicBezTo>
                    <a:pt x="0" y="388620"/>
                    <a:pt x="83820" y="491490"/>
                    <a:pt x="196850" y="521970"/>
                  </a:cubicBezTo>
                  <a:lnTo>
                    <a:pt x="196850" y="3111500"/>
                  </a:lnTo>
                  <a:cubicBezTo>
                    <a:pt x="196850" y="3149600"/>
                    <a:pt x="227330" y="3180080"/>
                    <a:pt x="265430" y="3180080"/>
                  </a:cubicBezTo>
                  <a:lnTo>
                    <a:pt x="1746250" y="3180080"/>
                  </a:lnTo>
                  <a:lnTo>
                    <a:pt x="1746250" y="6140450"/>
                  </a:lnTo>
                  <a:cubicBezTo>
                    <a:pt x="1746250" y="6178550"/>
                    <a:pt x="1776730" y="6209030"/>
                    <a:pt x="1814830" y="6209030"/>
                  </a:cubicBezTo>
                  <a:cubicBezTo>
                    <a:pt x="1852930" y="6209030"/>
                    <a:pt x="1883410" y="6178550"/>
                    <a:pt x="1883410" y="6140450"/>
                  </a:cubicBezTo>
                  <a:lnTo>
                    <a:pt x="1883410" y="3111500"/>
                  </a:lnTo>
                  <a:cubicBezTo>
                    <a:pt x="1883410" y="3074670"/>
                    <a:pt x="1851660" y="3044190"/>
                    <a:pt x="1814830" y="3044190"/>
                  </a:cubicBezTo>
                  <a:close/>
                </a:path>
              </a:pathLst>
            </a:custGeom>
            <a:solidFill>
              <a:srgbClr val="FBF1EF"/>
            </a:solidFill>
          </p:spPr>
        </p:sp>
      </p:grpSp>
      <p:sp>
        <p:nvSpPr>
          <p:cNvPr id="4" name="TextBox 4"/>
          <p:cNvSpPr txBox="1"/>
          <p:nvPr/>
        </p:nvSpPr>
        <p:spPr>
          <a:xfrm rot="5400000">
            <a:off x="13056982" y="5851195"/>
            <a:ext cx="6169329" cy="644881"/>
          </a:xfrm>
          <a:prstGeom prst="rect">
            <a:avLst/>
          </a:prstGeom>
        </p:spPr>
        <p:txBody>
          <a:bodyPr lIns="0" tIns="0" rIns="0" bIns="0" rtlCol="0" anchor="t">
            <a:spAutoFit/>
          </a:bodyPr>
          <a:lstStyle/>
          <a:p>
            <a:pPr>
              <a:lnSpc>
                <a:spcPts val="4807"/>
              </a:lnSpc>
            </a:pPr>
            <a:r>
              <a:rPr lang="en-US" sz="4370" spc="87">
                <a:solidFill>
                  <a:srgbClr val="FBF1EF"/>
                </a:solidFill>
                <a:latin typeface="Anonymous Pro Bold"/>
              </a:rPr>
              <a:t>HASIL CHEBYSHEV</a:t>
            </a:r>
          </a:p>
        </p:txBody>
      </p:sp>
      <p:pic>
        <p:nvPicPr>
          <p:cNvPr id="5" name="Picture 5"/>
          <p:cNvPicPr>
            <a:picLocks noChangeAspect="1"/>
          </p:cNvPicPr>
          <p:nvPr/>
        </p:nvPicPr>
        <p:blipFill>
          <a:blip r:embed="rId2"/>
          <a:srcRect/>
          <a:stretch>
            <a:fillRect/>
          </a:stretch>
        </p:blipFill>
        <p:spPr>
          <a:xfrm>
            <a:off x="1586824" y="1028700"/>
            <a:ext cx="12256851" cy="82296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BF1EF"/>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028700" y="-402888"/>
            <a:ext cx="2216258" cy="2863175"/>
            <a:chOff x="0" y="0"/>
            <a:chExt cx="4842510" cy="6256020"/>
          </a:xfrm>
        </p:grpSpPr>
        <p:sp>
          <p:nvSpPr>
            <p:cNvPr id="3" name="Freeform 3"/>
            <p:cNvSpPr/>
            <p:nvPr/>
          </p:nvSpPr>
          <p:spPr>
            <a:xfrm>
              <a:off x="29210" y="12700"/>
              <a:ext cx="4775200" cy="6209030"/>
            </a:xfrm>
            <a:custGeom>
              <a:avLst/>
              <a:gdLst/>
              <a:ahLst/>
              <a:cxnLst/>
              <a:rect l="l" t="t" r="r" b="b"/>
              <a:pathLst>
                <a:path w="4775200" h="6209030">
                  <a:moveTo>
                    <a:pt x="2396490" y="0"/>
                  </a:moveTo>
                  <a:cubicBezTo>
                    <a:pt x="2249170" y="0"/>
                    <a:pt x="2131060" y="119380"/>
                    <a:pt x="2131060" y="265430"/>
                  </a:cubicBezTo>
                  <a:cubicBezTo>
                    <a:pt x="2131060" y="388620"/>
                    <a:pt x="2214880" y="491490"/>
                    <a:pt x="2327910" y="521970"/>
                  </a:cubicBezTo>
                  <a:lnTo>
                    <a:pt x="2327910" y="6140450"/>
                  </a:lnTo>
                  <a:cubicBezTo>
                    <a:pt x="2327910" y="6178550"/>
                    <a:pt x="2358390" y="6209030"/>
                    <a:pt x="2396490" y="6209030"/>
                  </a:cubicBezTo>
                  <a:cubicBezTo>
                    <a:pt x="2434590" y="6209030"/>
                    <a:pt x="2465070" y="6178550"/>
                    <a:pt x="2465070" y="6140450"/>
                  </a:cubicBezTo>
                  <a:lnTo>
                    <a:pt x="2465070" y="521970"/>
                  </a:lnTo>
                  <a:cubicBezTo>
                    <a:pt x="2578100" y="491490"/>
                    <a:pt x="2661920" y="388620"/>
                    <a:pt x="2661920" y="265430"/>
                  </a:cubicBezTo>
                  <a:cubicBezTo>
                    <a:pt x="2661920" y="119380"/>
                    <a:pt x="2542540" y="0"/>
                    <a:pt x="2396490" y="0"/>
                  </a:cubicBezTo>
                  <a:close/>
                  <a:moveTo>
                    <a:pt x="4508500" y="0"/>
                  </a:moveTo>
                  <a:cubicBezTo>
                    <a:pt x="4361180" y="0"/>
                    <a:pt x="4243070" y="119380"/>
                    <a:pt x="4243070" y="265430"/>
                  </a:cubicBezTo>
                  <a:cubicBezTo>
                    <a:pt x="4243070" y="388620"/>
                    <a:pt x="4326890" y="491490"/>
                    <a:pt x="4439920" y="521970"/>
                  </a:cubicBezTo>
                  <a:lnTo>
                    <a:pt x="4439920" y="3042920"/>
                  </a:lnTo>
                  <a:lnTo>
                    <a:pt x="2960370" y="3042920"/>
                  </a:lnTo>
                  <a:cubicBezTo>
                    <a:pt x="2922270" y="3042920"/>
                    <a:pt x="2891790" y="3073400"/>
                    <a:pt x="2891790" y="3111500"/>
                  </a:cubicBezTo>
                  <a:lnTo>
                    <a:pt x="2891790" y="6140450"/>
                  </a:lnTo>
                  <a:cubicBezTo>
                    <a:pt x="2891790" y="6178550"/>
                    <a:pt x="2922270" y="6209030"/>
                    <a:pt x="2960370" y="6209030"/>
                  </a:cubicBezTo>
                  <a:cubicBezTo>
                    <a:pt x="2998470" y="6209030"/>
                    <a:pt x="3028950" y="6178550"/>
                    <a:pt x="3028950" y="6140450"/>
                  </a:cubicBezTo>
                  <a:lnTo>
                    <a:pt x="3028950" y="3180080"/>
                  </a:lnTo>
                  <a:lnTo>
                    <a:pt x="4509770" y="3180080"/>
                  </a:lnTo>
                  <a:cubicBezTo>
                    <a:pt x="4547870" y="3180080"/>
                    <a:pt x="4578350" y="3149600"/>
                    <a:pt x="4578350" y="3111500"/>
                  </a:cubicBezTo>
                  <a:lnTo>
                    <a:pt x="4578350" y="521970"/>
                  </a:lnTo>
                  <a:cubicBezTo>
                    <a:pt x="4691380" y="491490"/>
                    <a:pt x="4775200" y="388620"/>
                    <a:pt x="4775200" y="265430"/>
                  </a:cubicBezTo>
                  <a:cubicBezTo>
                    <a:pt x="4775200" y="119380"/>
                    <a:pt x="4655820" y="0"/>
                    <a:pt x="4508500" y="0"/>
                  </a:cubicBezTo>
                  <a:close/>
                  <a:moveTo>
                    <a:pt x="1814830" y="3044190"/>
                  </a:moveTo>
                  <a:lnTo>
                    <a:pt x="334010" y="3044190"/>
                  </a:lnTo>
                  <a:lnTo>
                    <a:pt x="334010" y="521970"/>
                  </a:lnTo>
                  <a:cubicBezTo>
                    <a:pt x="447040" y="491490"/>
                    <a:pt x="530860" y="388620"/>
                    <a:pt x="530860" y="265430"/>
                  </a:cubicBezTo>
                  <a:cubicBezTo>
                    <a:pt x="530860" y="119380"/>
                    <a:pt x="411480" y="0"/>
                    <a:pt x="265430" y="0"/>
                  </a:cubicBezTo>
                  <a:cubicBezTo>
                    <a:pt x="118110" y="0"/>
                    <a:pt x="0" y="119380"/>
                    <a:pt x="0" y="265430"/>
                  </a:cubicBezTo>
                  <a:cubicBezTo>
                    <a:pt x="0" y="388620"/>
                    <a:pt x="83820" y="491490"/>
                    <a:pt x="196850" y="521970"/>
                  </a:cubicBezTo>
                  <a:lnTo>
                    <a:pt x="196850" y="3111500"/>
                  </a:lnTo>
                  <a:cubicBezTo>
                    <a:pt x="196850" y="3149600"/>
                    <a:pt x="227330" y="3180080"/>
                    <a:pt x="265430" y="3180080"/>
                  </a:cubicBezTo>
                  <a:lnTo>
                    <a:pt x="1746250" y="3180080"/>
                  </a:lnTo>
                  <a:lnTo>
                    <a:pt x="1746250" y="6140450"/>
                  </a:lnTo>
                  <a:cubicBezTo>
                    <a:pt x="1746250" y="6178550"/>
                    <a:pt x="1776730" y="6209030"/>
                    <a:pt x="1814830" y="6209030"/>
                  </a:cubicBezTo>
                  <a:cubicBezTo>
                    <a:pt x="1852930" y="6209030"/>
                    <a:pt x="1883410" y="6178550"/>
                    <a:pt x="1883410" y="6140450"/>
                  </a:cubicBezTo>
                  <a:lnTo>
                    <a:pt x="1883410" y="3111500"/>
                  </a:lnTo>
                  <a:cubicBezTo>
                    <a:pt x="1883410" y="3074670"/>
                    <a:pt x="1851660" y="3044190"/>
                    <a:pt x="1814830" y="3044190"/>
                  </a:cubicBezTo>
                  <a:close/>
                </a:path>
              </a:pathLst>
            </a:custGeom>
            <a:solidFill>
              <a:srgbClr val="2D1674"/>
            </a:solidFill>
          </p:spPr>
        </p:sp>
      </p:grpSp>
      <p:grpSp>
        <p:nvGrpSpPr>
          <p:cNvPr id="4" name="Group 4"/>
          <p:cNvGrpSpPr/>
          <p:nvPr/>
        </p:nvGrpSpPr>
        <p:grpSpPr>
          <a:xfrm rot="-5400000">
            <a:off x="16447678" y="6718583"/>
            <a:ext cx="2216258" cy="2863175"/>
            <a:chOff x="0" y="0"/>
            <a:chExt cx="4842510" cy="6256020"/>
          </a:xfrm>
        </p:grpSpPr>
        <p:sp>
          <p:nvSpPr>
            <p:cNvPr id="5" name="Freeform 5"/>
            <p:cNvSpPr/>
            <p:nvPr/>
          </p:nvSpPr>
          <p:spPr>
            <a:xfrm>
              <a:off x="29210" y="12700"/>
              <a:ext cx="4775200" cy="6209030"/>
            </a:xfrm>
            <a:custGeom>
              <a:avLst/>
              <a:gdLst/>
              <a:ahLst/>
              <a:cxnLst/>
              <a:rect l="l" t="t" r="r" b="b"/>
              <a:pathLst>
                <a:path w="4775200" h="6209030">
                  <a:moveTo>
                    <a:pt x="2396490" y="0"/>
                  </a:moveTo>
                  <a:cubicBezTo>
                    <a:pt x="2249170" y="0"/>
                    <a:pt x="2131060" y="119380"/>
                    <a:pt x="2131060" y="265430"/>
                  </a:cubicBezTo>
                  <a:cubicBezTo>
                    <a:pt x="2131060" y="388620"/>
                    <a:pt x="2214880" y="491490"/>
                    <a:pt x="2327910" y="521970"/>
                  </a:cubicBezTo>
                  <a:lnTo>
                    <a:pt x="2327910" y="6140450"/>
                  </a:lnTo>
                  <a:cubicBezTo>
                    <a:pt x="2327910" y="6178550"/>
                    <a:pt x="2358390" y="6209030"/>
                    <a:pt x="2396490" y="6209030"/>
                  </a:cubicBezTo>
                  <a:cubicBezTo>
                    <a:pt x="2434590" y="6209030"/>
                    <a:pt x="2465070" y="6178550"/>
                    <a:pt x="2465070" y="6140450"/>
                  </a:cubicBezTo>
                  <a:lnTo>
                    <a:pt x="2465070" y="521970"/>
                  </a:lnTo>
                  <a:cubicBezTo>
                    <a:pt x="2578100" y="491490"/>
                    <a:pt x="2661920" y="388620"/>
                    <a:pt x="2661920" y="265430"/>
                  </a:cubicBezTo>
                  <a:cubicBezTo>
                    <a:pt x="2661920" y="119380"/>
                    <a:pt x="2542540" y="0"/>
                    <a:pt x="2396490" y="0"/>
                  </a:cubicBezTo>
                  <a:close/>
                  <a:moveTo>
                    <a:pt x="4508500" y="0"/>
                  </a:moveTo>
                  <a:cubicBezTo>
                    <a:pt x="4361180" y="0"/>
                    <a:pt x="4243070" y="119380"/>
                    <a:pt x="4243070" y="265430"/>
                  </a:cubicBezTo>
                  <a:cubicBezTo>
                    <a:pt x="4243070" y="388620"/>
                    <a:pt x="4326890" y="491490"/>
                    <a:pt x="4439920" y="521970"/>
                  </a:cubicBezTo>
                  <a:lnTo>
                    <a:pt x="4439920" y="3042920"/>
                  </a:lnTo>
                  <a:lnTo>
                    <a:pt x="2960370" y="3042920"/>
                  </a:lnTo>
                  <a:cubicBezTo>
                    <a:pt x="2922270" y="3042920"/>
                    <a:pt x="2891790" y="3073400"/>
                    <a:pt x="2891790" y="3111500"/>
                  </a:cubicBezTo>
                  <a:lnTo>
                    <a:pt x="2891790" y="6140450"/>
                  </a:lnTo>
                  <a:cubicBezTo>
                    <a:pt x="2891790" y="6178550"/>
                    <a:pt x="2922270" y="6209030"/>
                    <a:pt x="2960370" y="6209030"/>
                  </a:cubicBezTo>
                  <a:cubicBezTo>
                    <a:pt x="2998470" y="6209030"/>
                    <a:pt x="3028950" y="6178550"/>
                    <a:pt x="3028950" y="6140450"/>
                  </a:cubicBezTo>
                  <a:lnTo>
                    <a:pt x="3028950" y="3180080"/>
                  </a:lnTo>
                  <a:lnTo>
                    <a:pt x="4509770" y="3180080"/>
                  </a:lnTo>
                  <a:cubicBezTo>
                    <a:pt x="4547870" y="3180080"/>
                    <a:pt x="4578350" y="3149600"/>
                    <a:pt x="4578350" y="3111500"/>
                  </a:cubicBezTo>
                  <a:lnTo>
                    <a:pt x="4578350" y="521970"/>
                  </a:lnTo>
                  <a:cubicBezTo>
                    <a:pt x="4691380" y="491490"/>
                    <a:pt x="4775200" y="388620"/>
                    <a:pt x="4775200" y="265430"/>
                  </a:cubicBezTo>
                  <a:cubicBezTo>
                    <a:pt x="4775200" y="119380"/>
                    <a:pt x="4655820" y="0"/>
                    <a:pt x="4508500" y="0"/>
                  </a:cubicBezTo>
                  <a:close/>
                  <a:moveTo>
                    <a:pt x="1814830" y="3044190"/>
                  </a:moveTo>
                  <a:lnTo>
                    <a:pt x="334010" y="3044190"/>
                  </a:lnTo>
                  <a:lnTo>
                    <a:pt x="334010" y="521970"/>
                  </a:lnTo>
                  <a:cubicBezTo>
                    <a:pt x="447040" y="491490"/>
                    <a:pt x="530860" y="388620"/>
                    <a:pt x="530860" y="265430"/>
                  </a:cubicBezTo>
                  <a:cubicBezTo>
                    <a:pt x="530860" y="119380"/>
                    <a:pt x="411480" y="0"/>
                    <a:pt x="265430" y="0"/>
                  </a:cubicBezTo>
                  <a:cubicBezTo>
                    <a:pt x="118110" y="0"/>
                    <a:pt x="0" y="119380"/>
                    <a:pt x="0" y="265430"/>
                  </a:cubicBezTo>
                  <a:cubicBezTo>
                    <a:pt x="0" y="388620"/>
                    <a:pt x="83820" y="491490"/>
                    <a:pt x="196850" y="521970"/>
                  </a:cubicBezTo>
                  <a:lnTo>
                    <a:pt x="196850" y="3111500"/>
                  </a:lnTo>
                  <a:cubicBezTo>
                    <a:pt x="196850" y="3149600"/>
                    <a:pt x="227330" y="3180080"/>
                    <a:pt x="265430" y="3180080"/>
                  </a:cubicBezTo>
                  <a:lnTo>
                    <a:pt x="1746250" y="3180080"/>
                  </a:lnTo>
                  <a:lnTo>
                    <a:pt x="1746250" y="6140450"/>
                  </a:lnTo>
                  <a:cubicBezTo>
                    <a:pt x="1746250" y="6178550"/>
                    <a:pt x="1776730" y="6209030"/>
                    <a:pt x="1814830" y="6209030"/>
                  </a:cubicBezTo>
                  <a:cubicBezTo>
                    <a:pt x="1852930" y="6209030"/>
                    <a:pt x="1883410" y="6178550"/>
                    <a:pt x="1883410" y="6140450"/>
                  </a:cubicBezTo>
                  <a:lnTo>
                    <a:pt x="1883410" y="3111500"/>
                  </a:lnTo>
                  <a:cubicBezTo>
                    <a:pt x="1883410" y="3074670"/>
                    <a:pt x="1851660" y="3044190"/>
                    <a:pt x="1814830" y="3044190"/>
                  </a:cubicBezTo>
                  <a:close/>
                </a:path>
              </a:pathLst>
            </a:custGeom>
            <a:solidFill>
              <a:srgbClr val="2D1674"/>
            </a:solidFill>
          </p:spPr>
        </p:sp>
      </p:grpSp>
      <p:pic>
        <p:nvPicPr>
          <p:cNvPr id="6" name="Picture 6"/>
          <p:cNvPicPr>
            <a:picLocks noChangeAspect="1"/>
          </p:cNvPicPr>
          <p:nvPr/>
        </p:nvPicPr>
        <p:blipFill>
          <a:blip r:embed="rId2"/>
          <a:srcRect/>
          <a:stretch>
            <a:fillRect/>
          </a:stretch>
        </p:blipFill>
        <p:spPr>
          <a:xfrm>
            <a:off x="4314825" y="800100"/>
            <a:ext cx="10972800" cy="8229600"/>
          </a:xfrm>
          <a:prstGeom prst="rect">
            <a:avLst/>
          </a:prstGeom>
        </p:spPr>
      </p:pic>
      <p:sp>
        <p:nvSpPr>
          <p:cNvPr id="7" name="TextBox 7"/>
          <p:cNvSpPr txBox="1"/>
          <p:nvPr/>
        </p:nvSpPr>
        <p:spPr>
          <a:xfrm rot="-5400000">
            <a:off x="-338276" y="5420162"/>
            <a:ext cx="4858665" cy="2817612"/>
          </a:xfrm>
          <a:prstGeom prst="rect">
            <a:avLst/>
          </a:prstGeom>
        </p:spPr>
        <p:txBody>
          <a:bodyPr lIns="0" tIns="0" rIns="0" bIns="0" rtlCol="0" anchor="t">
            <a:spAutoFit/>
          </a:bodyPr>
          <a:lstStyle/>
          <a:p>
            <a:pPr>
              <a:lnSpc>
                <a:spcPts val="5515"/>
              </a:lnSpc>
            </a:pPr>
            <a:r>
              <a:rPr lang="en-US" sz="5014" spc="100">
                <a:solidFill>
                  <a:srgbClr val="2D1674"/>
                </a:solidFill>
                <a:latin typeface="Anonymous Pro Bold"/>
              </a:rPr>
              <a:t>PERBANDINGAN WRAP DAN UNWRAPPED SIGNAL</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F082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6000"/>
          </a:blip>
          <a:srcRect/>
          <a:stretch>
            <a:fillRect/>
          </a:stretch>
        </p:blipFill>
        <p:spPr>
          <a:xfrm>
            <a:off x="-5224171" y="104820"/>
            <a:ext cx="10182180" cy="10182180"/>
          </a:xfrm>
          <a:prstGeom prst="rect">
            <a:avLst/>
          </a:prstGeom>
        </p:spPr>
      </p:pic>
      <p:pic>
        <p:nvPicPr>
          <p:cNvPr id="3" name="Picture 3"/>
          <p:cNvPicPr>
            <a:picLocks noChangeAspect="1"/>
          </p:cNvPicPr>
          <p:nvPr/>
        </p:nvPicPr>
        <p:blipFill>
          <a:blip r:embed="rId3"/>
          <a:srcRect/>
          <a:stretch>
            <a:fillRect/>
          </a:stretch>
        </p:blipFill>
        <p:spPr>
          <a:xfrm>
            <a:off x="6286500" y="828675"/>
            <a:ext cx="10972800" cy="8229600"/>
          </a:xfrm>
          <a:prstGeom prst="rect">
            <a:avLst/>
          </a:prstGeom>
        </p:spPr>
      </p:pic>
      <p:sp>
        <p:nvSpPr>
          <p:cNvPr id="4" name="TextBox 4"/>
          <p:cNvSpPr txBox="1"/>
          <p:nvPr/>
        </p:nvSpPr>
        <p:spPr>
          <a:xfrm>
            <a:off x="1400175" y="4509770"/>
            <a:ext cx="2842250" cy="1219835"/>
          </a:xfrm>
          <a:prstGeom prst="rect">
            <a:avLst/>
          </a:prstGeom>
        </p:spPr>
        <p:txBody>
          <a:bodyPr lIns="0" tIns="0" rIns="0" bIns="0" rtlCol="0" anchor="t">
            <a:spAutoFit/>
          </a:bodyPr>
          <a:lstStyle/>
          <a:p>
            <a:pPr algn="ctr">
              <a:lnSpc>
                <a:spcPts val="4810"/>
              </a:lnSpc>
            </a:pPr>
            <a:r>
              <a:rPr lang="en-US" sz="3700" spc="185">
                <a:solidFill>
                  <a:srgbClr val="FBF1EF"/>
                </a:solidFill>
                <a:latin typeface="Anonymous Pro Bold"/>
              </a:rPr>
              <a:t>SINYAL KOMPARASI</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F082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530152" y="-782070"/>
            <a:ext cx="2216258" cy="2863175"/>
            <a:chOff x="0" y="0"/>
            <a:chExt cx="4842510" cy="6256020"/>
          </a:xfrm>
        </p:grpSpPr>
        <p:sp>
          <p:nvSpPr>
            <p:cNvPr id="3" name="Freeform 3"/>
            <p:cNvSpPr/>
            <p:nvPr/>
          </p:nvSpPr>
          <p:spPr>
            <a:xfrm>
              <a:off x="29210" y="12700"/>
              <a:ext cx="4775200" cy="6209030"/>
            </a:xfrm>
            <a:custGeom>
              <a:avLst/>
              <a:gdLst/>
              <a:ahLst/>
              <a:cxnLst/>
              <a:rect l="l" t="t" r="r" b="b"/>
              <a:pathLst>
                <a:path w="4775200" h="6209030">
                  <a:moveTo>
                    <a:pt x="2396490" y="0"/>
                  </a:moveTo>
                  <a:cubicBezTo>
                    <a:pt x="2249170" y="0"/>
                    <a:pt x="2131060" y="119380"/>
                    <a:pt x="2131060" y="265430"/>
                  </a:cubicBezTo>
                  <a:cubicBezTo>
                    <a:pt x="2131060" y="388620"/>
                    <a:pt x="2214880" y="491490"/>
                    <a:pt x="2327910" y="521970"/>
                  </a:cubicBezTo>
                  <a:lnTo>
                    <a:pt x="2327910" y="6140450"/>
                  </a:lnTo>
                  <a:cubicBezTo>
                    <a:pt x="2327910" y="6178550"/>
                    <a:pt x="2358390" y="6209030"/>
                    <a:pt x="2396490" y="6209030"/>
                  </a:cubicBezTo>
                  <a:cubicBezTo>
                    <a:pt x="2434590" y="6209030"/>
                    <a:pt x="2465070" y="6178550"/>
                    <a:pt x="2465070" y="6140450"/>
                  </a:cubicBezTo>
                  <a:lnTo>
                    <a:pt x="2465070" y="521970"/>
                  </a:lnTo>
                  <a:cubicBezTo>
                    <a:pt x="2578100" y="491490"/>
                    <a:pt x="2661920" y="388620"/>
                    <a:pt x="2661920" y="265430"/>
                  </a:cubicBezTo>
                  <a:cubicBezTo>
                    <a:pt x="2661920" y="119380"/>
                    <a:pt x="2542540" y="0"/>
                    <a:pt x="2396490" y="0"/>
                  </a:cubicBezTo>
                  <a:close/>
                  <a:moveTo>
                    <a:pt x="4508500" y="0"/>
                  </a:moveTo>
                  <a:cubicBezTo>
                    <a:pt x="4361180" y="0"/>
                    <a:pt x="4243070" y="119380"/>
                    <a:pt x="4243070" y="265430"/>
                  </a:cubicBezTo>
                  <a:cubicBezTo>
                    <a:pt x="4243070" y="388620"/>
                    <a:pt x="4326890" y="491490"/>
                    <a:pt x="4439920" y="521970"/>
                  </a:cubicBezTo>
                  <a:lnTo>
                    <a:pt x="4439920" y="3042920"/>
                  </a:lnTo>
                  <a:lnTo>
                    <a:pt x="2960370" y="3042920"/>
                  </a:lnTo>
                  <a:cubicBezTo>
                    <a:pt x="2922270" y="3042920"/>
                    <a:pt x="2891790" y="3073400"/>
                    <a:pt x="2891790" y="3111500"/>
                  </a:cubicBezTo>
                  <a:lnTo>
                    <a:pt x="2891790" y="6140450"/>
                  </a:lnTo>
                  <a:cubicBezTo>
                    <a:pt x="2891790" y="6178550"/>
                    <a:pt x="2922270" y="6209030"/>
                    <a:pt x="2960370" y="6209030"/>
                  </a:cubicBezTo>
                  <a:cubicBezTo>
                    <a:pt x="2998470" y="6209030"/>
                    <a:pt x="3028950" y="6178550"/>
                    <a:pt x="3028950" y="6140450"/>
                  </a:cubicBezTo>
                  <a:lnTo>
                    <a:pt x="3028950" y="3180080"/>
                  </a:lnTo>
                  <a:lnTo>
                    <a:pt x="4509770" y="3180080"/>
                  </a:lnTo>
                  <a:cubicBezTo>
                    <a:pt x="4547870" y="3180080"/>
                    <a:pt x="4578350" y="3149600"/>
                    <a:pt x="4578350" y="3111500"/>
                  </a:cubicBezTo>
                  <a:lnTo>
                    <a:pt x="4578350" y="521970"/>
                  </a:lnTo>
                  <a:cubicBezTo>
                    <a:pt x="4691380" y="491490"/>
                    <a:pt x="4775200" y="388620"/>
                    <a:pt x="4775200" y="265430"/>
                  </a:cubicBezTo>
                  <a:cubicBezTo>
                    <a:pt x="4775200" y="119380"/>
                    <a:pt x="4655820" y="0"/>
                    <a:pt x="4508500" y="0"/>
                  </a:cubicBezTo>
                  <a:close/>
                  <a:moveTo>
                    <a:pt x="1814830" y="3044190"/>
                  </a:moveTo>
                  <a:lnTo>
                    <a:pt x="334010" y="3044190"/>
                  </a:lnTo>
                  <a:lnTo>
                    <a:pt x="334010" y="521970"/>
                  </a:lnTo>
                  <a:cubicBezTo>
                    <a:pt x="447040" y="491490"/>
                    <a:pt x="530860" y="388620"/>
                    <a:pt x="530860" y="265430"/>
                  </a:cubicBezTo>
                  <a:cubicBezTo>
                    <a:pt x="530860" y="119380"/>
                    <a:pt x="411480" y="0"/>
                    <a:pt x="265430" y="0"/>
                  </a:cubicBezTo>
                  <a:cubicBezTo>
                    <a:pt x="118110" y="0"/>
                    <a:pt x="0" y="119380"/>
                    <a:pt x="0" y="265430"/>
                  </a:cubicBezTo>
                  <a:cubicBezTo>
                    <a:pt x="0" y="388620"/>
                    <a:pt x="83820" y="491490"/>
                    <a:pt x="196850" y="521970"/>
                  </a:cubicBezTo>
                  <a:lnTo>
                    <a:pt x="196850" y="3111500"/>
                  </a:lnTo>
                  <a:cubicBezTo>
                    <a:pt x="196850" y="3149600"/>
                    <a:pt x="227330" y="3180080"/>
                    <a:pt x="265430" y="3180080"/>
                  </a:cubicBezTo>
                  <a:lnTo>
                    <a:pt x="1746250" y="3180080"/>
                  </a:lnTo>
                  <a:lnTo>
                    <a:pt x="1746250" y="6140450"/>
                  </a:lnTo>
                  <a:cubicBezTo>
                    <a:pt x="1746250" y="6178550"/>
                    <a:pt x="1776730" y="6209030"/>
                    <a:pt x="1814830" y="6209030"/>
                  </a:cubicBezTo>
                  <a:cubicBezTo>
                    <a:pt x="1852930" y="6209030"/>
                    <a:pt x="1883410" y="6178550"/>
                    <a:pt x="1883410" y="6140450"/>
                  </a:cubicBezTo>
                  <a:lnTo>
                    <a:pt x="1883410" y="3111500"/>
                  </a:lnTo>
                  <a:cubicBezTo>
                    <a:pt x="1883410" y="3074670"/>
                    <a:pt x="1851660" y="3044190"/>
                    <a:pt x="1814830" y="3044190"/>
                  </a:cubicBezTo>
                  <a:close/>
                </a:path>
              </a:pathLst>
            </a:custGeom>
            <a:solidFill>
              <a:srgbClr val="2D1674"/>
            </a:solidFill>
          </p:spPr>
        </p:sp>
      </p:grpSp>
      <p:grpSp>
        <p:nvGrpSpPr>
          <p:cNvPr id="4" name="Group 4"/>
          <p:cNvGrpSpPr/>
          <p:nvPr/>
        </p:nvGrpSpPr>
        <p:grpSpPr>
          <a:xfrm rot="-10800000">
            <a:off x="851477" y="-782070"/>
            <a:ext cx="2216258" cy="2863175"/>
            <a:chOff x="0" y="0"/>
            <a:chExt cx="4842510" cy="6256020"/>
          </a:xfrm>
        </p:grpSpPr>
        <p:sp>
          <p:nvSpPr>
            <p:cNvPr id="5" name="Freeform 5"/>
            <p:cNvSpPr/>
            <p:nvPr/>
          </p:nvSpPr>
          <p:spPr>
            <a:xfrm>
              <a:off x="29210" y="12700"/>
              <a:ext cx="4775200" cy="6209030"/>
            </a:xfrm>
            <a:custGeom>
              <a:avLst/>
              <a:gdLst/>
              <a:ahLst/>
              <a:cxnLst/>
              <a:rect l="l" t="t" r="r" b="b"/>
              <a:pathLst>
                <a:path w="4775200" h="6209030">
                  <a:moveTo>
                    <a:pt x="2396490" y="0"/>
                  </a:moveTo>
                  <a:cubicBezTo>
                    <a:pt x="2249170" y="0"/>
                    <a:pt x="2131060" y="119380"/>
                    <a:pt x="2131060" y="265430"/>
                  </a:cubicBezTo>
                  <a:cubicBezTo>
                    <a:pt x="2131060" y="388620"/>
                    <a:pt x="2214880" y="491490"/>
                    <a:pt x="2327910" y="521970"/>
                  </a:cubicBezTo>
                  <a:lnTo>
                    <a:pt x="2327910" y="6140450"/>
                  </a:lnTo>
                  <a:cubicBezTo>
                    <a:pt x="2327910" y="6178550"/>
                    <a:pt x="2358390" y="6209030"/>
                    <a:pt x="2396490" y="6209030"/>
                  </a:cubicBezTo>
                  <a:cubicBezTo>
                    <a:pt x="2434590" y="6209030"/>
                    <a:pt x="2465070" y="6178550"/>
                    <a:pt x="2465070" y="6140450"/>
                  </a:cubicBezTo>
                  <a:lnTo>
                    <a:pt x="2465070" y="521970"/>
                  </a:lnTo>
                  <a:cubicBezTo>
                    <a:pt x="2578100" y="491490"/>
                    <a:pt x="2661920" y="388620"/>
                    <a:pt x="2661920" y="265430"/>
                  </a:cubicBezTo>
                  <a:cubicBezTo>
                    <a:pt x="2661920" y="119380"/>
                    <a:pt x="2542540" y="0"/>
                    <a:pt x="2396490" y="0"/>
                  </a:cubicBezTo>
                  <a:close/>
                  <a:moveTo>
                    <a:pt x="4508500" y="0"/>
                  </a:moveTo>
                  <a:cubicBezTo>
                    <a:pt x="4361180" y="0"/>
                    <a:pt x="4243070" y="119380"/>
                    <a:pt x="4243070" y="265430"/>
                  </a:cubicBezTo>
                  <a:cubicBezTo>
                    <a:pt x="4243070" y="388620"/>
                    <a:pt x="4326890" y="491490"/>
                    <a:pt x="4439920" y="521970"/>
                  </a:cubicBezTo>
                  <a:lnTo>
                    <a:pt x="4439920" y="3042920"/>
                  </a:lnTo>
                  <a:lnTo>
                    <a:pt x="2960370" y="3042920"/>
                  </a:lnTo>
                  <a:cubicBezTo>
                    <a:pt x="2922270" y="3042920"/>
                    <a:pt x="2891790" y="3073400"/>
                    <a:pt x="2891790" y="3111500"/>
                  </a:cubicBezTo>
                  <a:lnTo>
                    <a:pt x="2891790" y="6140450"/>
                  </a:lnTo>
                  <a:cubicBezTo>
                    <a:pt x="2891790" y="6178550"/>
                    <a:pt x="2922270" y="6209030"/>
                    <a:pt x="2960370" y="6209030"/>
                  </a:cubicBezTo>
                  <a:cubicBezTo>
                    <a:pt x="2998470" y="6209030"/>
                    <a:pt x="3028950" y="6178550"/>
                    <a:pt x="3028950" y="6140450"/>
                  </a:cubicBezTo>
                  <a:lnTo>
                    <a:pt x="3028950" y="3180080"/>
                  </a:lnTo>
                  <a:lnTo>
                    <a:pt x="4509770" y="3180080"/>
                  </a:lnTo>
                  <a:cubicBezTo>
                    <a:pt x="4547870" y="3180080"/>
                    <a:pt x="4578350" y="3149600"/>
                    <a:pt x="4578350" y="3111500"/>
                  </a:cubicBezTo>
                  <a:lnTo>
                    <a:pt x="4578350" y="521970"/>
                  </a:lnTo>
                  <a:cubicBezTo>
                    <a:pt x="4691380" y="491490"/>
                    <a:pt x="4775200" y="388620"/>
                    <a:pt x="4775200" y="265430"/>
                  </a:cubicBezTo>
                  <a:cubicBezTo>
                    <a:pt x="4775200" y="119380"/>
                    <a:pt x="4655820" y="0"/>
                    <a:pt x="4508500" y="0"/>
                  </a:cubicBezTo>
                  <a:close/>
                  <a:moveTo>
                    <a:pt x="1814830" y="3044190"/>
                  </a:moveTo>
                  <a:lnTo>
                    <a:pt x="334010" y="3044190"/>
                  </a:lnTo>
                  <a:lnTo>
                    <a:pt x="334010" y="521970"/>
                  </a:lnTo>
                  <a:cubicBezTo>
                    <a:pt x="447040" y="491490"/>
                    <a:pt x="530860" y="388620"/>
                    <a:pt x="530860" y="265430"/>
                  </a:cubicBezTo>
                  <a:cubicBezTo>
                    <a:pt x="530860" y="119380"/>
                    <a:pt x="411480" y="0"/>
                    <a:pt x="265430" y="0"/>
                  </a:cubicBezTo>
                  <a:cubicBezTo>
                    <a:pt x="118110" y="0"/>
                    <a:pt x="0" y="119380"/>
                    <a:pt x="0" y="265430"/>
                  </a:cubicBezTo>
                  <a:cubicBezTo>
                    <a:pt x="0" y="388620"/>
                    <a:pt x="83820" y="491490"/>
                    <a:pt x="196850" y="521970"/>
                  </a:cubicBezTo>
                  <a:lnTo>
                    <a:pt x="196850" y="3111500"/>
                  </a:lnTo>
                  <a:cubicBezTo>
                    <a:pt x="196850" y="3149600"/>
                    <a:pt x="227330" y="3180080"/>
                    <a:pt x="265430" y="3180080"/>
                  </a:cubicBezTo>
                  <a:lnTo>
                    <a:pt x="1746250" y="3180080"/>
                  </a:lnTo>
                  <a:lnTo>
                    <a:pt x="1746250" y="6140450"/>
                  </a:lnTo>
                  <a:cubicBezTo>
                    <a:pt x="1746250" y="6178550"/>
                    <a:pt x="1776730" y="6209030"/>
                    <a:pt x="1814830" y="6209030"/>
                  </a:cubicBezTo>
                  <a:cubicBezTo>
                    <a:pt x="1852930" y="6209030"/>
                    <a:pt x="1883410" y="6178550"/>
                    <a:pt x="1883410" y="6140450"/>
                  </a:cubicBezTo>
                  <a:lnTo>
                    <a:pt x="1883410" y="3111500"/>
                  </a:lnTo>
                  <a:cubicBezTo>
                    <a:pt x="1883410" y="3074670"/>
                    <a:pt x="1851660" y="3044190"/>
                    <a:pt x="1814830" y="3044190"/>
                  </a:cubicBezTo>
                  <a:close/>
                </a:path>
              </a:pathLst>
            </a:custGeom>
            <a:solidFill>
              <a:srgbClr val="2D1674"/>
            </a:solidFill>
          </p:spPr>
        </p:sp>
      </p:grpSp>
      <p:grpSp>
        <p:nvGrpSpPr>
          <p:cNvPr id="6" name="Group 6"/>
          <p:cNvGrpSpPr/>
          <p:nvPr/>
        </p:nvGrpSpPr>
        <p:grpSpPr>
          <a:xfrm>
            <a:off x="427289" y="8059431"/>
            <a:ext cx="2216258" cy="2863175"/>
            <a:chOff x="0" y="0"/>
            <a:chExt cx="4842510" cy="6256020"/>
          </a:xfrm>
        </p:grpSpPr>
        <p:sp>
          <p:nvSpPr>
            <p:cNvPr id="7" name="Freeform 7"/>
            <p:cNvSpPr/>
            <p:nvPr/>
          </p:nvSpPr>
          <p:spPr>
            <a:xfrm>
              <a:off x="29210" y="12700"/>
              <a:ext cx="4775200" cy="6209030"/>
            </a:xfrm>
            <a:custGeom>
              <a:avLst/>
              <a:gdLst/>
              <a:ahLst/>
              <a:cxnLst/>
              <a:rect l="l" t="t" r="r" b="b"/>
              <a:pathLst>
                <a:path w="4775200" h="6209030">
                  <a:moveTo>
                    <a:pt x="2396490" y="0"/>
                  </a:moveTo>
                  <a:cubicBezTo>
                    <a:pt x="2249170" y="0"/>
                    <a:pt x="2131060" y="119380"/>
                    <a:pt x="2131060" y="265430"/>
                  </a:cubicBezTo>
                  <a:cubicBezTo>
                    <a:pt x="2131060" y="388620"/>
                    <a:pt x="2214880" y="491490"/>
                    <a:pt x="2327910" y="521970"/>
                  </a:cubicBezTo>
                  <a:lnTo>
                    <a:pt x="2327910" y="6140450"/>
                  </a:lnTo>
                  <a:cubicBezTo>
                    <a:pt x="2327910" y="6178550"/>
                    <a:pt x="2358390" y="6209030"/>
                    <a:pt x="2396490" y="6209030"/>
                  </a:cubicBezTo>
                  <a:cubicBezTo>
                    <a:pt x="2434590" y="6209030"/>
                    <a:pt x="2465070" y="6178550"/>
                    <a:pt x="2465070" y="6140450"/>
                  </a:cubicBezTo>
                  <a:lnTo>
                    <a:pt x="2465070" y="521970"/>
                  </a:lnTo>
                  <a:cubicBezTo>
                    <a:pt x="2578100" y="491490"/>
                    <a:pt x="2661920" y="388620"/>
                    <a:pt x="2661920" y="265430"/>
                  </a:cubicBezTo>
                  <a:cubicBezTo>
                    <a:pt x="2661920" y="119380"/>
                    <a:pt x="2542540" y="0"/>
                    <a:pt x="2396490" y="0"/>
                  </a:cubicBezTo>
                  <a:close/>
                  <a:moveTo>
                    <a:pt x="4508500" y="0"/>
                  </a:moveTo>
                  <a:cubicBezTo>
                    <a:pt x="4361180" y="0"/>
                    <a:pt x="4243070" y="119380"/>
                    <a:pt x="4243070" y="265430"/>
                  </a:cubicBezTo>
                  <a:cubicBezTo>
                    <a:pt x="4243070" y="388620"/>
                    <a:pt x="4326890" y="491490"/>
                    <a:pt x="4439920" y="521970"/>
                  </a:cubicBezTo>
                  <a:lnTo>
                    <a:pt x="4439920" y="3042920"/>
                  </a:lnTo>
                  <a:lnTo>
                    <a:pt x="2960370" y="3042920"/>
                  </a:lnTo>
                  <a:cubicBezTo>
                    <a:pt x="2922270" y="3042920"/>
                    <a:pt x="2891790" y="3073400"/>
                    <a:pt x="2891790" y="3111500"/>
                  </a:cubicBezTo>
                  <a:lnTo>
                    <a:pt x="2891790" y="6140450"/>
                  </a:lnTo>
                  <a:cubicBezTo>
                    <a:pt x="2891790" y="6178550"/>
                    <a:pt x="2922270" y="6209030"/>
                    <a:pt x="2960370" y="6209030"/>
                  </a:cubicBezTo>
                  <a:cubicBezTo>
                    <a:pt x="2998470" y="6209030"/>
                    <a:pt x="3028950" y="6178550"/>
                    <a:pt x="3028950" y="6140450"/>
                  </a:cubicBezTo>
                  <a:lnTo>
                    <a:pt x="3028950" y="3180080"/>
                  </a:lnTo>
                  <a:lnTo>
                    <a:pt x="4509770" y="3180080"/>
                  </a:lnTo>
                  <a:cubicBezTo>
                    <a:pt x="4547870" y="3180080"/>
                    <a:pt x="4578350" y="3149600"/>
                    <a:pt x="4578350" y="3111500"/>
                  </a:cubicBezTo>
                  <a:lnTo>
                    <a:pt x="4578350" y="521970"/>
                  </a:lnTo>
                  <a:cubicBezTo>
                    <a:pt x="4691380" y="491490"/>
                    <a:pt x="4775200" y="388620"/>
                    <a:pt x="4775200" y="265430"/>
                  </a:cubicBezTo>
                  <a:cubicBezTo>
                    <a:pt x="4775200" y="119380"/>
                    <a:pt x="4655820" y="0"/>
                    <a:pt x="4508500" y="0"/>
                  </a:cubicBezTo>
                  <a:close/>
                  <a:moveTo>
                    <a:pt x="1814830" y="3044190"/>
                  </a:moveTo>
                  <a:lnTo>
                    <a:pt x="334010" y="3044190"/>
                  </a:lnTo>
                  <a:lnTo>
                    <a:pt x="334010" y="521970"/>
                  </a:lnTo>
                  <a:cubicBezTo>
                    <a:pt x="447040" y="491490"/>
                    <a:pt x="530860" y="388620"/>
                    <a:pt x="530860" y="265430"/>
                  </a:cubicBezTo>
                  <a:cubicBezTo>
                    <a:pt x="530860" y="119380"/>
                    <a:pt x="411480" y="0"/>
                    <a:pt x="265430" y="0"/>
                  </a:cubicBezTo>
                  <a:cubicBezTo>
                    <a:pt x="118110" y="0"/>
                    <a:pt x="0" y="119380"/>
                    <a:pt x="0" y="265430"/>
                  </a:cubicBezTo>
                  <a:cubicBezTo>
                    <a:pt x="0" y="388620"/>
                    <a:pt x="83820" y="491490"/>
                    <a:pt x="196850" y="521970"/>
                  </a:cubicBezTo>
                  <a:lnTo>
                    <a:pt x="196850" y="3111500"/>
                  </a:lnTo>
                  <a:cubicBezTo>
                    <a:pt x="196850" y="3149600"/>
                    <a:pt x="227330" y="3180080"/>
                    <a:pt x="265430" y="3180080"/>
                  </a:cubicBezTo>
                  <a:lnTo>
                    <a:pt x="1746250" y="3180080"/>
                  </a:lnTo>
                  <a:lnTo>
                    <a:pt x="1746250" y="6140450"/>
                  </a:lnTo>
                  <a:cubicBezTo>
                    <a:pt x="1746250" y="6178550"/>
                    <a:pt x="1776730" y="6209030"/>
                    <a:pt x="1814830" y="6209030"/>
                  </a:cubicBezTo>
                  <a:cubicBezTo>
                    <a:pt x="1852930" y="6209030"/>
                    <a:pt x="1883410" y="6178550"/>
                    <a:pt x="1883410" y="6140450"/>
                  </a:cubicBezTo>
                  <a:lnTo>
                    <a:pt x="1883410" y="3111500"/>
                  </a:lnTo>
                  <a:cubicBezTo>
                    <a:pt x="1883410" y="3074670"/>
                    <a:pt x="1851660" y="3044190"/>
                    <a:pt x="1814830" y="3044190"/>
                  </a:cubicBezTo>
                  <a:close/>
                </a:path>
              </a:pathLst>
            </a:custGeom>
            <a:solidFill>
              <a:srgbClr val="2D1674"/>
            </a:solidFill>
          </p:spPr>
        </p:sp>
      </p:grpSp>
      <p:grpSp>
        <p:nvGrpSpPr>
          <p:cNvPr id="8" name="Group 8"/>
          <p:cNvGrpSpPr/>
          <p:nvPr/>
        </p:nvGrpSpPr>
        <p:grpSpPr>
          <a:xfrm>
            <a:off x="15763190" y="7826712"/>
            <a:ext cx="2216258" cy="2863175"/>
            <a:chOff x="0" y="0"/>
            <a:chExt cx="4842510" cy="6256020"/>
          </a:xfrm>
        </p:grpSpPr>
        <p:sp>
          <p:nvSpPr>
            <p:cNvPr id="9" name="Freeform 9"/>
            <p:cNvSpPr/>
            <p:nvPr/>
          </p:nvSpPr>
          <p:spPr>
            <a:xfrm>
              <a:off x="29210" y="12700"/>
              <a:ext cx="4775200" cy="6209030"/>
            </a:xfrm>
            <a:custGeom>
              <a:avLst/>
              <a:gdLst/>
              <a:ahLst/>
              <a:cxnLst/>
              <a:rect l="l" t="t" r="r" b="b"/>
              <a:pathLst>
                <a:path w="4775200" h="6209030">
                  <a:moveTo>
                    <a:pt x="2396490" y="0"/>
                  </a:moveTo>
                  <a:cubicBezTo>
                    <a:pt x="2249170" y="0"/>
                    <a:pt x="2131060" y="119380"/>
                    <a:pt x="2131060" y="265430"/>
                  </a:cubicBezTo>
                  <a:cubicBezTo>
                    <a:pt x="2131060" y="388620"/>
                    <a:pt x="2214880" y="491490"/>
                    <a:pt x="2327910" y="521970"/>
                  </a:cubicBezTo>
                  <a:lnTo>
                    <a:pt x="2327910" y="6140450"/>
                  </a:lnTo>
                  <a:cubicBezTo>
                    <a:pt x="2327910" y="6178550"/>
                    <a:pt x="2358390" y="6209030"/>
                    <a:pt x="2396490" y="6209030"/>
                  </a:cubicBezTo>
                  <a:cubicBezTo>
                    <a:pt x="2434590" y="6209030"/>
                    <a:pt x="2465070" y="6178550"/>
                    <a:pt x="2465070" y="6140450"/>
                  </a:cubicBezTo>
                  <a:lnTo>
                    <a:pt x="2465070" y="521970"/>
                  </a:lnTo>
                  <a:cubicBezTo>
                    <a:pt x="2578100" y="491490"/>
                    <a:pt x="2661920" y="388620"/>
                    <a:pt x="2661920" y="265430"/>
                  </a:cubicBezTo>
                  <a:cubicBezTo>
                    <a:pt x="2661920" y="119380"/>
                    <a:pt x="2542540" y="0"/>
                    <a:pt x="2396490" y="0"/>
                  </a:cubicBezTo>
                  <a:close/>
                  <a:moveTo>
                    <a:pt x="4508500" y="0"/>
                  </a:moveTo>
                  <a:cubicBezTo>
                    <a:pt x="4361180" y="0"/>
                    <a:pt x="4243070" y="119380"/>
                    <a:pt x="4243070" y="265430"/>
                  </a:cubicBezTo>
                  <a:cubicBezTo>
                    <a:pt x="4243070" y="388620"/>
                    <a:pt x="4326890" y="491490"/>
                    <a:pt x="4439920" y="521970"/>
                  </a:cubicBezTo>
                  <a:lnTo>
                    <a:pt x="4439920" y="3042920"/>
                  </a:lnTo>
                  <a:lnTo>
                    <a:pt x="2960370" y="3042920"/>
                  </a:lnTo>
                  <a:cubicBezTo>
                    <a:pt x="2922270" y="3042920"/>
                    <a:pt x="2891790" y="3073400"/>
                    <a:pt x="2891790" y="3111500"/>
                  </a:cubicBezTo>
                  <a:lnTo>
                    <a:pt x="2891790" y="6140450"/>
                  </a:lnTo>
                  <a:cubicBezTo>
                    <a:pt x="2891790" y="6178550"/>
                    <a:pt x="2922270" y="6209030"/>
                    <a:pt x="2960370" y="6209030"/>
                  </a:cubicBezTo>
                  <a:cubicBezTo>
                    <a:pt x="2998470" y="6209030"/>
                    <a:pt x="3028950" y="6178550"/>
                    <a:pt x="3028950" y="6140450"/>
                  </a:cubicBezTo>
                  <a:lnTo>
                    <a:pt x="3028950" y="3180080"/>
                  </a:lnTo>
                  <a:lnTo>
                    <a:pt x="4509770" y="3180080"/>
                  </a:lnTo>
                  <a:cubicBezTo>
                    <a:pt x="4547870" y="3180080"/>
                    <a:pt x="4578350" y="3149600"/>
                    <a:pt x="4578350" y="3111500"/>
                  </a:cubicBezTo>
                  <a:lnTo>
                    <a:pt x="4578350" y="521970"/>
                  </a:lnTo>
                  <a:cubicBezTo>
                    <a:pt x="4691380" y="491490"/>
                    <a:pt x="4775200" y="388620"/>
                    <a:pt x="4775200" y="265430"/>
                  </a:cubicBezTo>
                  <a:cubicBezTo>
                    <a:pt x="4775200" y="119380"/>
                    <a:pt x="4655820" y="0"/>
                    <a:pt x="4508500" y="0"/>
                  </a:cubicBezTo>
                  <a:close/>
                  <a:moveTo>
                    <a:pt x="1814830" y="3044190"/>
                  </a:moveTo>
                  <a:lnTo>
                    <a:pt x="334010" y="3044190"/>
                  </a:lnTo>
                  <a:lnTo>
                    <a:pt x="334010" y="521970"/>
                  </a:lnTo>
                  <a:cubicBezTo>
                    <a:pt x="447040" y="491490"/>
                    <a:pt x="530860" y="388620"/>
                    <a:pt x="530860" y="265430"/>
                  </a:cubicBezTo>
                  <a:cubicBezTo>
                    <a:pt x="530860" y="119380"/>
                    <a:pt x="411480" y="0"/>
                    <a:pt x="265430" y="0"/>
                  </a:cubicBezTo>
                  <a:cubicBezTo>
                    <a:pt x="118110" y="0"/>
                    <a:pt x="0" y="119380"/>
                    <a:pt x="0" y="265430"/>
                  </a:cubicBezTo>
                  <a:cubicBezTo>
                    <a:pt x="0" y="388620"/>
                    <a:pt x="83820" y="491490"/>
                    <a:pt x="196850" y="521970"/>
                  </a:cubicBezTo>
                  <a:lnTo>
                    <a:pt x="196850" y="3111500"/>
                  </a:lnTo>
                  <a:cubicBezTo>
                    <a:pt x="196850" y="3149600"/>
                    <a:pt x="227330" y="3180080"/>
                    <a:pt x="265430" y="3180080"/>
                  </a:cubicBezTo>
                  <a:lnTo>
                    <a:pt x="1746250" y="3180080"/>
                  </a:lnTo>
                  <a:lnTo>
                    <a:pt x="1746250" y="6140450"/>
                  </a:lnTo>
                  <a:cubicBezTo>
                    <a:pt x="1746250" y="6178550"/>
                    <a:pt x="1776730" y="6209030"/>
                    <a:pt x="1814830" y="6209030"/>
                  </a:cubicBezTo>
                  <a:cubicBezTo>
                    <a:pt x="1852930" y="6209030"/>
                    <a:pt x="1883410" y="6178550"/>
                    <a:pt x="1883410" y="6140450"/>
                  </a:cubicBezTo>
                  <a:lnTo>
                    <a:pt x="1883410" y="3111500"/>
                  </a:lnTo>
                  <a:cubicBezTo>
                    <a:pt x="1883410" y="3074670"/>
                    <a:pt x="1851660" y="3044190"/>
                    <a:pt x="1814830" y="3044190"/>
                  </a:cubicBezTo>
                  <a:close/>
                </a:path>
              </a:pathLst>
            </a:custGeom>
            <a:solidFill>
              <a:srgbClr val="2D1674"/>
            </a:solidFill>
          </p:spPr>
        </p:sp>
      </p:grpSp>
      <p:pic>
        <p:nvPicPr>
          <p:cNvPr id="10" name="Picture 10"/>
          <p:cNvPicPr>
            <a:picLocks noChangeAspect="1"/>
          </p:cNvPicPr>
          <p:nvPr/>
        </p:nvPicPr>
        <p:blipFill>
          <a:blip r:embed="rId2"/>
          <a:srcRect/>
          <a:stretch>
            <a:fillRect/>
          </a:stretch>
        </p:blipFill>
        <p:spPr>
          <a:xfrm>
            <a:off x="3657600" y="1028700"/>
            <a:ext cx="10972800" cy="82296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F0824"/>
        </a:solidFill>
        <a:effectLst/>
      </p:bgPr>
    </p:bg>
    <p:spTree>
      <p:nvGrpSpPr>
        <p:cNvPr id="1" name=""/>
        <p:cNvGrpSpPr/>
        <p:nvPr/>
      </p:nvGrpSpPr>
      <p:grpSpPr>
        <a:xfrm>
          <a:off x="0" y="0"/>
          <a:ext cx="0" cy="0"/>
          <a:chOff x="0" y="0"/>
          <a:chExt cx="0" cy="0"/>
        </a:xfrm>
      </p:grpSpPr>
      <p:sp>
        <p:nvSpPr>
          <p:cNvPr id="2" name="AutoShape 2"/>
          <p:cNvSpPr/>
          <p:nvPr/>
        </p:nvSpPr>
        <p:spPr>
          <a:xfrm>
            <a:off x="-135751" y="-213651"/>
            <a:ext cx="5734305" cy="10644509"/>
          </a:xfrm>
          <a:prstGeom prst="rect">
            <a:avLst/>
          </a:prstGeom>
          <a:solidFill>
            <a:srgbClr val="737373"/>
          </a:solidFill>
        </p:spPr>
      </p:sp>
      <p:sp>
        <p:nvSpPr>
          <p:cNvPr id="3" name="TextBox 3"/>
          <p:cNvSpPr txBox="1"/>
          <p:nvPr/>
        </p:nvSpPr>
        <p:spPr>
          <a:xfrm>
            <a:off x="5598554" y="2067244"/>
            <a:ext cx="12410387" cy="6149393"/>
          </a:xfrm>
          <a:prstGeom prst="rect">
            <a:avLst/>
          </a:prstGeom>
        </p:spPr>
        <p:txBody>
          <a:bodyPr lIns="0" tIns="0" rIns="0" bIns="0" rtlCol="0" anchor="t">
            <a:spAutoFit/>
          </a:bodyPr>
          <a:lstStyle/>
          <a:p>
            <a:pPr marL="1449483" lvl="1" indent="-724742" algn="ctr">
              <a:lnSpc>
                <a:spcPts val="9657"/>
              </a:lnSpc>
              <a:buFont typeface="Arial"/>
              <a:buChar char="•"/>
            </a:pPr>
            <a:r>
              <a:rPr lang="en-US" sz="8779" spc="175">
                <a:solidFill>
                  <a:srgbClr val="FBF1EF"/>
                </a:solidFill>
                <a:latin typeface="Anonymous Pro Bold"/>
              </a:rPr>
              <a:t>HASIL SIGNAL TO NOISE RATIO = 6.0562</a:t>
            </a:r>
          </a:p>
          <a:p>
            <a:pPr marL="1449487" lvl="1" indent="-724743" algn="ctr">
              <a:lnSpc>
                <a:spcPts val="9657"/>
              </a:lnSpc>
              <a:buFont typeface="Arial"/>
              <a:buChar char="•"/>
            </a:pPr>
            <a:r>
              <a:rPr lang="en-US" sz="8779" spc="175">
                <a:solidFill>
                  <a:srgbClr val="FBF1EF"/>
                </a:solidFill>
                <a:latin typeface="Anonymous Pro Bold"/>
              </a:rPr>
              <a:t>NILAI D = 1155 SAMPLES </a:t>
            </a:r>
          </a:p>
        </p:txBody>
      </p:sp>
      <p:sp>
        <p:nvSpPr>
          <p:cNvPr id="4" name="TextBox 4"/>
          <p:cNvSpPr txBox="1"/>
          <p:nvPr/>
        </p:nvSpPr>
        <p:spPr>
          <a:xfrm>
            <a:off x="1028700" y="981075"/>
            <a:ext cx="3528050" cy="610235"/>
          </a:xfrm>
          <a:prstGeom prst="rect">
            <a:avLst/>
          </a:prstGeom>
        </p:spPr>
        <p:txBody>
          <a:bodyPr lIns="0" tIns="0" rIns="0" bIns="0" rtlCol="0" anchor="t">
            <a:spAutoFit/>
          </a:bodyPr>
          <a:lstStyle/>
          <a:p>
            <a:pPr>
              <a:lnSpc>
                <a:spcPts val="4810"/>
              </a:lnSpc>
            </a:pPr>
            <a:r>
              <a:rPr lang="en-US" sz="3700" spc="185">
                <a:solidFill>
                  <a:srgbClr val="FBF1EF"/>
                </a:solidFill>
                <a:latin typeface="Anonymous Pro Bold"/>
              </a:rPr>
              <a:t>KESIMPULAN</a:t>
            </a:r>
          </a:p>
        </p:txBody>
      </p:sp>
      <p:pic>
        <p:nvPicPr>
          <p:cNvPr id="5" name="Picture 5"/>
          <p:cNvPicPr>
            <a:picLocks noChangeAspect="1"/>
          </p:cNvPicPr>
          <p:nvPr/>
        </p:nvPicPr>
        <p:blipFill>
          <a:blip r:embed="rId2">
            <a:alphaModFix amt="16000"/>
          </a:blip>
          <a:srcRect/>
          <a:stretch>
            <a:fillRect/>
          </a:stretch>
        </p:blipFill>
        <p:spPr>
          <a:xfrm>
            <a:off x="6881471" y="-543910"/>
            <a:ext cx="10377829" cy="10377829"/>
          </a:xfrm>
          <a:prstGeom prst="rect">
            <a:avLst/>
          </a:prstGeom>
        </p:spPr>
      </p:pic>
      <p:grpSp>
        <p:nvGrpSpPr>
          <p:cNvPr id="6" name="Group 6"/>
          <p:cNvGrpSpPr/>
          <p:nvPr/>
        </p:nvGrpSpPr>
        <p:grpSpPr>
          <a:xfrm>
            <a:off x="1827464" y="8402331"/>
            <a:ext cx="2216258" cy="2863175"/>
            <a:chOff x="0" y="0"/>
            <a:chExt cx="4842510" cy="6256020"/>
          </a:xfrm>
        </p:grpSpPr>
        <p:sp>
          <p:nvSpPr>
            <p:cNvPr id="7" name="Freeform 7"/>
            <p:cNvSpPr/>
            <p:nvPr/>
          </p:nvSpPr>
          <p:spPr>
            <a:xfrm>
              <a:off x="29210" y="12700"/>
              <a:ext cx="4775200" cy="6209030"/>
            </a:xfrm>
            <a:custGeom>
              <a:avLst/>
              <a:gdLst/>
              <a:ahLst/>
              <a:cxnLst/>
              <a:rect l="l" t="t" r="r" b="b"/>
              <a:pathLst>
                <a:path w="4775200" h="6209030">
                  <a:moveTo>
                    <a:pt x="2396490" y="0"/>
                  </a:moveTo>
                  <a:cubicBezTo>
                    <a:pt x="2249170" y="0"/>
                    <a:pt x="2131060" y="119380"/>
                    <a:pt x="2131060" y="265430"/>
                  </a:cubicBezTo>
                  <a:cubicBezTo>
                    <a:pt x="2131060" y="388620"/>
                    <a:pt x="2214880" y="491490"/>
                    <a:pt x="2327910" y="521970"/>
                  </a:cubicBezTo>
                  <a:lnTo>
                    <a:pt x="2327910" y="6140450"/>
                  </a:lnTo>
                  <a:cubicBezTo>
                    <a:pt x="2327910" y="6178550"/>
                    <a:pt x="2358390" y="6209030"/>
                    <a:pt x="2396490" y="6209030"/>
                  </a:cubicBezTo>
                  <a:cubicBezTo>
                    <a:pt x="2434590" y="6209030"/>
                    <a:pt x="2465070" y="6178550"/>
                    <a:pt x="2465070" y="6140450"/>
                  </a:cubicBezTo>
                  <a:lnTo>
                    <a:pt x="2465070" y="521970"/>
                  </a:lnTo>
                  <a:cubicBezTo>
                    <a:pt x="2578100" y="491490"/>
                    <a:pt x="2661920" y="388620"/>
                    <a:pt x="2661920" y="265430"/>
                  </a:cubicBezTo>
                  <a:cubicBezTo>
                    <a:pt x="2661920" y="119380"/>
                    <a:pt x="2542540" y="0"/>
                    <a:pt x="2396490" y="0"/>
                  </a:cubicBezTo>
                  <a:close/>
                  <a:moveTo>
                    <a:pt x="4508500" y="0"/>
                  </a:moveTo>
                  <a:cubicBezTo>
                    <a:pt x="4361180" y="0"/>
                    <a:pt x="4243070" y="119380"/>
                    <a:pt x="4243070" y="265430"/>
                  </a:cubicBezTo>
                  <a:cubicBezTo>
                    <a:pt x="4243070" y="388620"/>
                    <a:pt x="4326890" y="491490"/>
                    <a:pt x="4439920" y="521970"/>
                  </a:cubicBezTo>
                  <a:lnTo>
                    <a:pt x="4439920" y="3042920"/>
                  </a:lnTo>
                  <a:lnTo>
                    <a:pt x="2960370" y="3042920"/>
                  </a:lnTo>
                  <a:cubicBezTo>
                    <a:pt x="2922270" y="3042920"/>
                    <a:pt x="2891790" y="3073400"/>
                    <a:pt x="2891790" y="3111500"/>
                  </a:cubicBezTo>
                  <a:lnTo>
                    <a:pt x="2891790" y="6140450"/>
                  </a:lnTo>
                  <a:cubicBezTo>
                    <a:pt x="2891790" y="6178550"/>
                    <a:pt x="2922270" y="6209030"/>
                    <a:pt x="2960370" y="6209030"/>
                  </a:cubicBezTo>
                  <a:cubicBezTo>
                    <a:pt x="2998470" y="6209030"/>
                    <a:pt x="3028950" y="6178550"/>
                    <a:pt x="3028950" y="6140450"/>
                  </a:cubicBezTo>
                  <a:lnTo>
                    <a:pt x="3028950" y="3180080"/>
                  </a:lnTo>
                  <a:lnTo>
                    <a:pt x="4509770" y="3180080"/>
                  </a:lnTo>
                  <a:cubicBezTo>
                    <a:pt x="4547870" y="3180080"/>
                    <a:pt x="4578350" y="3149600"/>
                    <a:pt x="4578350" y="3111500"/>
                  </a:cubicBezTo>
                  <a:lnTo>
                    <a:pt x="4578350" y="521970"/>
                  </a:lnTo>
                  <a:cubicBezTo>
                    <a:pt x="4691380" y="491490"/>
                    <a:pt x="4775200" y="388620"/>
                    <a:pt x="4775200" y="265430"/>
                  </a:cubicBezTo>
                  <a:cubicBezTo>
                    <a:pt x="4775200" y="119380"/>
                    <a:pt x="4655820" y="0"/>
                    <a:pt x="4508500" y="0"/>
                  </a:cubicBezTo>
                  <a:close/>
                  <a:moveTo>
                    <a:pt x="1814830" y="3044190"/>
                  </a:moveTo>
                  <a:lnTo>
                    <a:pt x="334010" y="3044190"/>
                  </a:lnTo>
                  <a:lnTo>
                    <a:pt x="334010" y="521970"/>
                  </a:lnTo>
                  <a:cubicBezTo>
                    <a:pt x="447040" y="491490"/>
                    <a:pt x="530860" y="388620"/>
                    <a:pt x="530860" y="265430"/>
                  </a:cubicBezTo>
                  <a:cubicBezTo>
                    <a:pt x="530860" y="119380"/>
                    <a:pt x="411480" y="0"/>
                    <a:pt x="265430" y="0"/>
                  </a:cubicBezTo>
                  <a:cubicBezTo>
                    <a:pt x="118110" y="0"/>
                    <a:pt x="0" y="119380"/>
                    <a:pt x="0" y="265430"/>
                  </a:cubicBezTo>
                  <a:cubicBezTo>
                    <a:pt x="0" y="388620"/>
                    <a:pt x="83820" y="491490"/>
                    <a:pt x="196850" y="521970"/>
                  </a:cubicBezTo>
                  <a:lnTo>
                    <a:pt x="196850" y="3111500"/>
                  </a:lnTo>
                  <a:cubicBezTo>
                    <a:pt x="196850" y="3149600"/>
                    <a:pt x="227330" y="3180080"/>
                    <a:pt x="265430" y="3180080"/>
                  </a:cubicBezTo>
                  <a:lnTo>
                    <a:pt x="1746250" y="3180080"/>
                  </a:lnTo>
                  <a:lnTo>
                    <a:pt x="1746250" y="6140450"/>
                  </a:lnTo>
                  <a:cubicBezTo>
                    <a:pt x="1746250" y="6178550"/>
                    <a:pt x="1776730" y="6209030"/>
                    <a:pt x="1814830" y="6209030"/>
                  </a:cubicBezTo>
                  <a:cubicBezTo>
                    <a:pt x="1852930" y="6209030"/>
                    <a:pt x="1883410" y="6178550"/>
                    <a:pt x="1883410" y="6140450"/>
                  </a:cubicBezTo>
                  <a:lnTo>
                    <a:pt x="1883410" y="3111500"/>
                  </a:lnTo>
                  <a:cubicBezTo>
                    <a:pt x="1883410" y="3074670"/>
                    <a:pt x="1851660" y="3044190"/>
                    <a:pt x="1814830" y="3044190"/>
                  </a:cubicBezTo>
                  <a:close/>
                </a:path>
              </a:pathLst>
            </a:custGeom>
            <a:solidFill>
              <a:srgbClr val="FBF1EF"/>
            </a:solidFill>
          </p:spPr>
        </p:sp>
      </p:grpSp>
      <p:sp>
        <p:nvSpPr>
          <p:cNvPr id="8" name="TextBox 8"/>
          <p:cNvSpPr txBox="1"/>
          <p:nvPr/>
        </p:nvSpPr>
        <p:spPr>
          <a:xfrm>
            <a:off x="742944" y="2646073"/>
            <a:ext cx="4385300" cy="4877435"/>
          </a:xfrm>
          <a:prstGeom prst="rect">
            <a:avLst/>
          </a:prstGeom>
        </p:spPr>
        <p:txBody>
          <a:bodyPr lIns="0" tIns="0" rIns="0" bIns="0" rtlCol="0" anchor="t">
            <a:spAutoFit/>
          </a:bodyPr>
          <a:lstStyle/>
          <a:p>
            <a:pPr>
              <a:lnSpc>
                <a:spcPts val="4810"/>
              </a:lnSpc>
            </a:pPr>
            <a:r>
              <a:rPr lang="en-US" sz="3700" spc="185">
                <a:solidFill>
                  <a:srgbClr val="FBF1EF"/>
                </a:solidFill>
                <a:latin typeface="Anonymous Pro Bold"/>
              </a:rPr>
              <a:t>WANDER BASELINE PADA DATA SINYAL EKG MIT BIH BERHASIL DIFILTER MENGGUNAKAN CHEBYSHEV II IIR-LPF</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F082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94415" y="601850"/>
            <a:ext cx="6105488" cy="6294318"/>
          </a:xfrm>
          <a:prstGeom prst="rect">
            <a:avLst/>
          </a:prstGeom>
        </p:spPr>
      </p:pic>
      <p:grpSp>
        <p:nvGrpSpPr>
          <p:cNvPr id="3" name="Group 3"/>
          <p:cNvGrpSpPr/>
          <p:nvPr/>
        </p:nvGrpSpPr>
        <p:grpSpPr>
          <a:xfrm rot="-5400000">
            <a:off x="16304437" y="7784229"/>
            <a:ext cx="1909725" cy="2467167"/>
            <a:chOff x="0" y="0"/>
            <a:chExt cx="4842510" cy="6256020"/>
          </a:xfrm>
        </p:grpSpPr>
        <p:sp>
          <p:nvSpPr>
            <p:cNvPr id="4" name="Freeform 4"/>
            <p:cNvSpPr/>
            <p:nvPr/>
          </p:nvSpPr>
          <p:spPr>
            <a:xfrm>
              <a:off x="29210" y="12700"/>
              <a:ext cx="4775200" cy="6209030"/>
            </a:xfrm>
            <a:custGeom>
              <a:avLst/>
              <a:gdLst/>
              <a:ahLst/>
              <a:cxnLst/>
              <a:rect l="l" t="t" r="r" b="b"/>
              <a:pathLst>
                <a:path w="4775200" h="6209030">
                  <a:moveTo>
                    <a:pt x="2396490" y="0"/>
                  </a:moveTo>
                  <a:cubicBezTo>
                    <a:pt x="2249170" y="0"/>
                    <a:pt x="2131060" y="119380"/>
                    <a:pt x="2131060" y="265430"/>
                  </a:cubicBezTo>
                  <a:cubicBezTo>
                    <a:pt x="2131060" y="388620"/>
                    <a:pt x="2214880" y="491490"/>
                    <a:pt x="2327910" y="521970"/>
                  </a:cubicBezTo>
                  <a:lnTo>
                    <a:pt x="2327910" y="6140450"/>
                  </a:lnTo>
                  <a:cubicBezTo>
                    <a:pt x="2327910" y="6178550"/>
                    <a:pt x="2358390" y="6209030"/>
                    <a:pt x="2396490" y="6209030"/>
                  </a:cubicBezTo>
                  <a:cubicBezTo>
                    <a:pt x="2434590" y="6209030"/>
                    <a:pt x="2465070" y="6178550"/>
                    <a:pt x="2465070" y="6140450"/>
                  </a:cubicBezTo>
                  <a:lnTo>
                    <a:pt x="2465070" y="521970"/>
                  </a:lnTo>
                  <a:cubicBezTo>
                    <a:pt x="2578100" y="491490"/>
                    <a:pt x="2661920" y="388620"/>
                    <a:pt x="2661920" y="265430"/>
                  </a:cubicBezTo>
                  <a:cubicBezTo>
                    <a:pt x="2661920" y="119380"/>
                    <a:pt x="2542540" y="0"/>
                    <a:pt x="2396490" y="0"/>
                  </a:cubicBezTo>
                  <a:close/>
                  <a:moveTo>
                    <a:pt x="4508500" y="0"/>
                  </a:moveTo>
                  <a:cubicBezTo>
                    <a:pt x="4361180" y="0"/>
                    <a:pt x="4243070" y="119380"/>
                    <a:pt x="4243070" y="265430"/>
                  </a:cubicBezTo>
                  <a:cubicBezTo>
                    <a:pt x="4243070" y="388620"/>
                    <a:pt x="4326890" y="491490"/>
                    <a:pt x="4439920" y="521970"/>
                  </a:cubicBezTo>
                  <a:lnTo>
                    <a:pt x="4439920" y="3042920"/>
                  </a:lnTo>
                  <a:lnTo>
                    <a:pt x="2960370" y="3042920"/>
                  </a:lnTo>
                  <a:cubicBezTo>
                    <a:pt x="2922270" y="3042920"/>
                    <a:pt x="2891790" y="3073400"/>
                    <a:pt x="2891790" y="3111500"/>
                  </a:cubicBezTo>
                  <a:lnTo>
                    <a:pt x="2891790" y="6140450"/>
                  </a:lnTo>
                  <a:cubicBezTo>
                    <a:pt x="2891790" y="6178550"/>
                    <a:pt x="2922270" y="6209030"/>
                    <a:pt x="2960370" y="6209030"/>
                  </a:cubicBezTo>
                  <a:cubicBezTo>
                    <a:pt x="2998470" y="6209030"/>
                    <a:pt x="3028950" y="6178550"/>
                    <a:pt x="3028950" y="6140450"/>
                  </a:cubicBezTo>
                  <a:lnTo>
                    <a:pt x="3028950" y="3180080"/>
                  </a:lnTo>
                  <a:lnTo>
                    <a:pt x="4509770" y="3180080"/>
                  </a:lnTo>
                  <a:cubicBezTo>
                    <a:pt x="4547870" y="3180080"/>
                    <a:pt x="4578350" y="3149600"/>
                    <a:pt x="4578350" y="3111500"/>
                  </a:cubicBezTo>
                  <a:lnTo>
                    <a:pt x="4578350" y="521970"/>
                  </a:lnTo>
                  <a:cubicBezTo>
                    <a:pt x="4691380" y="491490"/>
                    <a:pt x="4775200" y="388620"/>
                    <a:pt x="4775200" y="265430"/>
                  </a:cubicBezTo>
                  <a:cubicBezTo>
                    <a:pt x="4775200" y="119380"/>
                    <a:pt x="4655820" y="0"/>
                    <a:pt x="4508500" y="0"/>
                  </a:cubicBezTo>
                  <a:close/>
                  <a:moveTo>
                    <a:pt x="1814830" y="3044190"/>
                  </a:moveTo>
                  <a:lnTo>
                    <a:pt x="334010" y="3044190"/>
                  </a:lnTo>
                  <a:lnTo>
                    <a:pt x="334010" y="521970"/>
                  </a:lnTo>
                  <a:cubicBezTo>
                    <a:pt x="447040" y="491490"/>
                    <a:pt x="530860" y="388620"/>
                    <a:pt x="530860" y="265430"/>
                  </a:cubicBezTo>
                  <a:cubicBezTo>
                    <a:pt x="530860" y="119380"/>
                    <a:pt x="411480" y="0"/>
                    <a:pt x="265430" y="0"/>
                  </a:cubicBezTo>
                  <a:cubicBezTo>
                    <a:pt x="118110" y="0"/>
                    <a:pt x="0" y="119380"/>
                    <a:pt x="0" y="265430"/>
                  </a:cubicBezTo>
                  <a:cubicBezTo>
                    <a:pt x="0" y="388620"/>
                    <a:pt x="83820" y="491490"/>
                    <a:pt x="196850" y="521970"/>
                  </a:cubicBezTo>
                  <a:lnTo>
                    <a:pt x="196850" y="3111500"/>
                  </a:lnTo>
                  <a:cubicBezTo>
                    <a:pt x="196850" y="3149600"/>
                    <a:pt x="227330" y="3180080"/>
                    <a:pt x="265430" y="3180080"/>
                  </a:cubicBezTo>
                  <a:lnTo>
                    <a:pt x="1746250" y="3180080"/>
                  </a:lnTo>
                  <a:lnTo>
                    <a:pt x="1746250" y="6140450"/>
                  </a:lnTo>
                  <a:cubicBezTo>
                    <a:pt x="1746250" y="6178550"/>
                    <a:pt x="1776730" y="6209030"/>
                    <a:pt x="1814830" y="6209030"/>
                  </a:cubicBezTo>
                  <a:cubicBezTo>
                    <a:pt x="1852930" y="6209030"/>
                    <a:pt x="1883410" y="6178550"/>
                    <a:pt x="1883410" y="6140450"/>
                  </a:cubicBezTo>
                  <a:lnTo>
                    <a:pt x="1883410" y="3111500"/>
                  </a:lnTo>
                  <a:cubicBezTo>
                    <a:pt x="1883410" y="3074670"/>
                    <a:pt x="1851660" y="3044190"/>
                    <a:pt x="1814830" y="3044190"/>
                  </a:cubicBezTo>
                  <a:close/>
                </a:path>
              </a:pathLst>
            </a:custGeom>
            <a:solidFill>
              <a:srgbClr val="FBF1EF"/>
            </a:solidFill>
          </p:spPr>
        </p:sp>
      </p:grpSp>
      <p:pic>
        <p:nvPicPr>
          <p:cNvPr id="5" name="Picture 5"/>
          <p:cNvPicPr>
            <a:picLocks noChangeAspect="1"/>
          </p:cNvPicPr>
          <p:nvPr/>
        </p:nvPicPr>
        <p:blipFill>
          <a:blip r:embed="rId3"/>
          <a:srcRect/>
          <a:stretch>
            <a:fillRect/>
          </a:stretch>
        </p:blipFill>
        <p:spPr>
          <a:xfrm>
            <a:off x="6767655" y="1010589"/>
            <a:ext cx="10834470" cy="6717372"/>
          </a:xfrm>
          <a:prstGeom prst="rect">
            <a:avLst/>
          </a:prstGeom>
        </p:spPr>
      </p:pic>
      <p:sp>
        <p:nvSpPr>
          <p:cNvPr id="6" name="TextBox 6"/>
          <p:cNvSpPr txBox="1"/>
          <p:nvPr/>
        </p:nvSpPr>
        <p:spPr>
          <a:xfrm>
            <a:off x="1853928" y="3213585"/>
            <a:ext cx="2757912" cy="1489038"/>
          </a:xfrm>
          <a:prstGeom prst="rect">
            <a:avLst/>
          </a:prstGeom>
        </p:spPr>
        <p:txBody>
          <a:bodyPr lIns="0" tIns="0" rIns="0" bIns="0" rtlCol="0" anchor="t">
            <a:spAutoFit/>
          </a:bodyPr>
          <a:lstStyle/>
          <a:p>
            <a:pPr algn="ctr">
              <a:lnSpc>
                <a:spcPts val="3879"/>
              </a:lnSpc>
            </a:pPr>
            <a:r>
              <a:rPr lang="en-US" sz="3526" spc="70">
                <a:solidFill>
                  <a:srgbClr val="FBF1EF"/>
                </a:solidFill>
                <a:latin typeface="Anonymous Pro Bold"/>
              </a:rPr>
              <a:t>BASELINE PADA SINYAL EKG</a:t>
            </a:r>
          </a:p>
        </p:txBody>
      </p:sp>
      <p:grpSp>
        <p:nvGrpSpPr>
          <p:cNvPr id="7" name="Group 7"/>
          <p:cNvGrpSpPr/>
          <p:nvPr/>
        </p:nvGrpSpPr>
        <p:grpSpPr>
          <a:xfrm>
            <a:off x="1343025" y="7188308"/>
            <a:ext cx="13470412" cy="2593941"/>
            <a:chOff x="0" y="0"/>
            <a:chExt cx="17960549" cy="3458589"/>
          </a:xfrm>
        </p:grpSpPr>
        <p:sp>
          <p:nvSpPr>
            <p:cNvPr id="8" name="TextBox 8"/>
            <p:cNvSpPr txBox="1"/>
            <p:nvPr/>
          </p:nvSpPr>
          <p:spPr>
            <a:xfrm>
              <a:off x="0" y="-47625"/>
              <a:ext cx="17960549" cy="783500"/>
            </a:xfrm>
            <a:prstGeom prst="rect">
              <a:avLst/>
            </a:prstGeom>
          </p:spPr>
          <p:txBody>
            <a:bodyPr lIns="0" tIns="0" rIns="0" bIns="0" rtlCol="0" anchor="t">
              <a:spAutoFit/>
            </a:bodyPr>
            <a:lstStyle/>
            <a:p>
              <a:pPr>
                <a:lnSpc>
                  <a:spcPts val="4718"/>
                </a:lnSpc>
              </a:pPr>
              <a:endParaRPr/>
            </a:p>
          </p:txBody>
        </p:sp>
        <p:sp>
          <p:nvSpPr>
            <p:cNvPr id="9" name="TextBox 9"/>
            <p:cNvSpPr txBox="1"/>
            <p:nvPr/>
          </p:nvSpPr>
          <p:spPr>
            <a:xfrm>
              <a:off x="0" y="1270332"/>
              <a:ext cx="17960549" cy="2188257"/>
            </a:xfrm>
            <a:prstGeom prst="rect">
              <a:avLst/>
            </a:prstGeom>
          </p:spPr>
          <p:txBody>
            <a:bodyPr lIns="0" tIns="0" rIns="0" bIns="0" rtlCol="0" anchor="t">
              <a:spAutoFit/>
            </a:bodyPr>
            <a:lstStyle/>
            <a:p>
              <a:pPr>
                <a:lnSpc>
                  <a:spcPts val="4414"/>
                </a:lnSpc>
              </a:pPr>
              <a:r>
                <a:rPr lang="en-US" sz="2942" spc="29">
                  <a:solidFill>
                    <a:srgbClr val="FBF1EF"/>
                  </a:solidFill>
                  <a:latin typeface="Anonymous Pro"/>
                </a:rPr>
                <a:t>Garis dasar dimulainya sinyal ECG, menampilkan ischemic pattern (ST interval depression) pada sinyal ECG yang dapat menunjukkan adanya gangguan pada aliran darah.</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BF1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11015870" y="1856219"/>
            <a:ext cx="5903110" cy="6085681"/>
          </a:xfrm>
          <a:prstGeom prst="rect">
            <a:avLst/>
          </a:prstGeom>
        </p:spPr>
      </p:pic>
      <p:grpSp>
        <p:nvGrpSpPr>
          <p:cNvPr id="3" name="Group 3"/>
          <p:cNvGrpSpPr/>
          <p:nvPr/>
        </p:nvGrpSpPr>
        <p:grpSpPr>
          <a:xfrm>
            <a:off x="1028700" y="1946855"/>
            <a:ext cx="9403519" cy="6393290"/>
            <a:chOff x="0" y="0"/>
            <a:chExt cx="12538025" cy="8524387"/>
          </a:xfrm>
        </p:grpSpPr>
        <p:sp>
          <p:nvSpPr>
            <p:cNvPr id="4" name="TextBox 4"/>
            <p:cNvSpPr txBox="1"/>
            <p:nvPr/>
          </p:nvSpPr>
          <p:spPr>
            <a:xfrm>
              <a:off x="0" y="-47625"/>
              <a:ext cx="12538025" cy="797772"/>
            </a:xfrm>
            <a:prstGeom prst="rect">
              <a:avLst/>
            </a:prstGeom>
          </p:spPr>
          <p:txBody>
            <a:bodyPr lIns="0" tIns="0" rIns="0" bIns="0" rtlCol="0" anchor="t">
              <a:spAutoFit/>
            </a:bodyPr>
            <a:lstStyle/>
            <a:p>
              <a:pPr>
                <a:lnSpc>
                  <a:spcPts val="4810"/>
                </a:lnSpc>
              </a:pPr>
              <a:r>
                <a:rPr lang="en-US" sz="3700" spc="185">
                  <a:solidFill>
                    <a:srgbClr val="0F0824"/>
                  </a:solidFill>
                  <a:latin typeface="Anonymous Pro Bold"/>
                </a:rPr>
                <a:t>LATAR BELAKANG</a:t>
              </a:r>
            </a:p>
          </p:txBody>
        </p:sp>
        <p:sp>
          <p:nvSpPr>
            <p:cNvPr id="5" name="TextBox 5"/>
            <p:cNvSpPr txBox="1"/>
            <p:nvPr/>
          </p:nvSpPr>
          <p:spPr>
            <a:xfrm>
              <a:off x="0" y="1277767"/>
              <a:ext cx="12538025" cy="7246620"/>
            </a:xfrm>
            <a:prstGeom prst="rect">
              <a:avLst/>
            </a:prstGeom>
          </p:spPr>
          <p:txBody>
            <a:bodyPr lIns="0" tIns="0" rIns="0" bIns="0" rtlCol="0" anchor="t">
              <a:spAutoFit/>
            </a:bodyPr>
            <a:lstStyle/>
            <a:p>
              <a:pPr>
                <a:lnSpc>
                  <a:spcPts val="5400"/>
                </a:lnSpc>
              </a:pPr>
              <a:r>
                <a:rPr lang="en-US" sz="3600" spc="36">
                  <a:solidFill>
                    <a:srgbClr val="2D1674"/>
                  </a:solidFill>
                  <a:latin typeface="Anonymous Pro"/>
                </a:rPr>
                <a:t>Fluktuasi baseline sangat rentan terjadi dalam pemeriksaan ECG. Adanya noise atau fluktuasi pada baseline perlu di minimalisir karena dapat menyebabkan kesalahan interpretasi sinyal dan diagnosis. Untuk menghilangkan fluktuasi tersebut diperlukan sebuah filter.</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F082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450183" y="788385"/>
            <a:ext cx="8485813" cy="8748261"/>
          </a:xfrm>
          <a:prstGeom prst="rect">
            <a:avLst/>
          </a:prstGeom>
        </p:spPr>
      </p:pic>
      <p:grpSp>
        <p:nvGrpSpPr>
          <p:cNvPr id="3" name="Group 3"/>
          <p:cNvGrpSpPr/>
          <p:nvPr/>
        </p:nvGrpSpPr>
        <p:grpSpPr>
          <a:xfrm>
            <a:off x="-3632170" y="-2820589"/>
            <a:ext cx="13857371" cy="13914521"/>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D1674">
                <a:alpha val="15686"/>
              </a:srgbClr>
            </a:solidFill>
          </p:spPr>
        </p:sp>
      </p:grpSp>
      <p:grpSp>
        <p:nvGrpSpPr>
          <p:cNvPr id="5" name="Group 5"/>
          <p:cNvGrpSpPr/>
          <p:nvPr/>
        </p:nvGrpSpPr>
        <p:grpSpPr>
          <a:xfrm>
            <a:off x="-7135962" y="-2356686"/>
            <a:ext cx="13857371" cy="13857371"/>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D1674">
                <a:alpha val="31764"/>
              </a:srgbClr>
            </a:solidFill>
          </p:spPr>
        </p:sp>
      </p:grpSp>
      <p:grpSp>
        <p:nvGrpSpPr>
          <p:cNvPr id="7" name="Group 7"/>
          <p:cNvGrpSpPr/>
          <p:nvPr/>
        </p:nvGrpSpPr>
        <p:grpSpPr>
          <a:xfrm>
            <a:off x="5921309" y="1676186"/>
            <a:ext cx="10922878" cy="6152313"/>
            <a:chOff x="0" y="-47625"/>
            <a:chExt cx="14563838" cy="8203083"/>
          </a:xfrm>
        </p:grpSpPr>
        <p:sp>
          <p:nvSpPr>
            <p:cNvPr id="8" name="TextBox 8"/>
            <p:cNvSpPr txBox="1"/>
            <p:nvPr/>
          </p:nvSpPr>
          <p:spPr>
            <a:xfrm>
              <a:off x="0" y="-47625"/>
              <a:ext cx="14563838" cy="932992"/>
            </a:xfrm>
            <a:prstGeom prst="rect">
              <a:avLst/>
            </a:prstGeom>
          </p:spPr>
          <p:txBody>
            <a:bodyPr lIns="0" tIns="0" rIns="0" bIns="0" rtlCol="0" anchor="t">
              <a:spAutoFit/>
            </a:bodyPr>
            <a:lstStyle/>
            <a:p>
              <a:pPr algn="ctr">
                <a:lnSpc>
                  <a:spcPts val="5732"/>
                </a:lnSpc>
              </a:pPr>
              <a:r>
                <a:rPr lang="en-US" sz="4409" spc="220">
                  <a:solidFill>
                    <a:srgbClr val="FBF1EF"/>
                  </a:solidFill>
                  <a:latin typeface="Anonymous Pro Bold"/>
                </a:rPr>
                <a:t>FILTER YANG DAPAT DIGUNAKAN</a:t>
              </a:r>
            </a:p>
          </p:txBody>
        </p:sp>
        <p:sp>
          <p:nvSpPr>
            <p:cNvPr id="9" name="TextBox 9"/>
            <p:cNvSpPr txBox="1"/>
            <p:nvPr/>
          </p:nvSpPr>
          <p:spPr>
            <a:xfrm>
              <a:off x="0" y="1435500"/>
              <a:ext cx="14563838" cy="6719958"/>
            </a:xfrm>
            <a:prstGeom prst="rect">
              <a:avLst/>
            </a:prstGeom>
          </p:spPr>
          <p:txBody>
            <a:bodyPr lIns="0" tIns="0" rIns="0" bIns="0" rtlCol="0" anchor="t">
              <a:spAutoFit/>
            </a:bodyPr>
            <a:lstStyle/>
            <a:p>
              <a:pPr marL="624024" lvl="1" indent="-312012">
                <a:lnSpc>
                  <a:spcPts val="5669"/>
                </a:lnSpc>
                <a:buFont typeface="Arial"/>
                <a:buChar char="•"/>
              </a:pPr>
              <a:r>
                <a:rPr lang="en-US" sz="3779" spc="37">
                  <a:solidFill>
                    <a:srgbClr val="FBF1EF"/>
                  </a:solidFill>
                  <a:latin typeface="Anonymous Pro"/>
                </a:rPr>
                <a:t>FIR : tidak ada delay, tidak menyebabkan pergeseran sinyal, membutuhkan komputasi yang banyak</a:t>
              </a:r>
            </a:p>
            <a:p>
              <a:pPr marL="624024" lvl="1" indent="-312012">
                <a:lnSpc>
                  <a:spcPts val="5669"/>
                </a:lnSpc>
                <a:buFont typeface="Arial"/>
                <a:buChar char="•"/>
              </a:pPr>
              <a:r>
                <a:rPr lang="en-US" sz="3779" spc="37">
                  <a:solidFill>
                    <a:srgbClr val="FBF1EF"/>
                  </a:solidFill>
                  <a:latin typeface="Anonymous Pro"/>
                </a:rPr>
                <a:t>IIR : komputasinya sederhana, cocok untuk digunakan pada gawai, menyebabkan pergeseran sinyal, memiliki delay</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F082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6000"/>
          </a:blip>
          <a:srcRect/>
          <a:stretch>
            <a:fillRect/>
          </a:stretch>
        </p:blipFill>
        <p:spPr>
          <a:xfrm>
            <a:off x="1028700" y="981120"/>
            <a:ext cx="8277180" cy="8277180"/>
          </a:xfrm>
          <a:prstGeom prst="rect">
            <a:avLst/>
          </a:prstGeom>
        </p:spPr>
      </p:pic>
      <p:sp>
        <p:nvSpPr>
          <p:cNvPr id="3" name="TextBox 3"/>
          <p:cNvSpPr txBox="1"/>
          <p:nvPr/>
        </p:nvSpPr>
        <p:spPr>
          <a:xfrm>
            <a:off x="1827834" y="4775728"/>
            <a:ext cx="6678912" cy="1835150"/>
          </a:xfrm>
          <a:prstGeom prst="rect">
            <a:avLst/>
          </a:prstGeom>
        </p:spPr>
        <p:txBody>
          <a:bodyPr lIns="0" tIns="0" rIns="0" bIns="0" rtlCol="0" anchor="t">
            <a:spAutoFit/>
          </a:bodyPr>
          <a:lstStyle/>
          <a:p>
            <a:pPr algn="ctr">
              <a:lnSpc>
                <a:spcPts val="7150"/>
              </a:lnSpc>
            </a:pPr>
            <a:r>
              <a:rPr lang="en-US" sz="6500" spc="130">
                <a:solidFill>
                  <a:srgbClr val="FBF1EF"/>
                </a:solidFill>
                <a:latin typeface="Anonymous Pro Bold"/>
              </a:rPr>
              <a:t>CHEBYSHEV</a:t>
            </a:r>
          </a:p>
          <a:p>
            <a:pPr algn="ctr">
              <a:lnSpc>
                <a:spcPts val="7150"/>
              </a:lnSpc>
            </a:pPr>
            <a:r>
              <a:rPr lang="en-US" sz="6500" spc="130">
                <a:solidFill>
                  <a:srgbClr val="FBF1EF"/>
                </a:solidFill>
                <a:latin typeface="Anonymous Pro Bold"/>
              </a:rPr>
              <a:t>TYPE</a:t>
            </a:r>
          </a:p>
        </p:txBody>
      </p:sp>
      <p:grpSp>
        <p:nvGrpSpPr>
          <p:cNvPr id="4" name="Group 4"/>
          <p:cNvGrpSpPr/>
          <p:nvPr/>
        </p:nvGrpSpPr>
        <p:grpSpPr>
          <a:xfrm>
            <a:off x="10248855" y="3615657"/>
            <a:ext cx="9621593" cy="4098142"/>
            <a:chOff x="0" y="0"/>
            <a:chExt cx="12828790" cy="5464189"/>
          </a:xfrm>
        </p:grpSpPr>
        <p:sp>
          <p:nvSpPr>
            <p:cNvPr id="5" name="AutoShape 5"/>
            <p:cNvSpPr/>
            <p:nvPr/>
          </p:nvSpPr>
          <p:spPr>
            <a:xfrm>
              <a:off x="0" y="0"/>
              <a:ext cx="12828790" cy="5464189"/>
            </a:xfrm>
            <a:prstGeom prst="rect">
              <a:avLst/>
            </a:prstGeom>
            <a:solidFill>
              <a:srgbClr val="737373"/>
            </a:solidFill>
          </p:spPr>
        </p:sp>
        <p:sp>
          <p:nvSpPr>
            <p:cNvPr id="6" name="TextBox 6"/>
            <p:cNvSpPr txBox="1"/>
            <p:nvPr/>
          </p:nvSpPr>
          <p:spPr>
            <a:xfrm>
              <a:off x="811157" y="418364"/>
              <a:ext cx="8259870" cy="4589361"/>
            </a:xfrm>
            <a:prstGeom prst="rect">
              <a:avLst/>
            </a:prstGeom>
          </p:spPr>
          <p:txBody>
            <a:bodyPr lIns="0" tIns="0" rIns="0" bIns="0" rtlCol="0" anchor="t">
              <a:spAutoFit/>
            </a:bodyPr>
            <a:lstStyle/>
            <a:p>
              <a:pPr marL="585692" lvl="1" indent="-292846">
                <a:lnSpc>
                  <a:spcPts val="4611"/>
                </a:lnSpc>
                <a:buFont typeface="Arial"/>
                <a:buChar char="•"/>
              </a:pPr>
              <a:r>
                <a:rPr lang="en-US" sz="3547" spc="283">
                  <a:solidFill>
                    <a:srgbClr val="FBF1EF"/>
                  </a:solidFill>
                  <a:latin typeface="Anonymous Pro"/>
                </a:rPr>
                <a:t>Chebyshev type i : memiliki ripple pada pass band</a:t>
              </a:r>
            </a:p>
            <a:p>
              <a:pPr marL="585692" lvl="1" indent="-292846">
                <a:lnSpc>
                  <a:spcPts val="4611"/>
                </a:lnSpc>
                <a:buFont typeface="Arial"/>
                <a:buChar char="•"/>
              </a:pPr>
              <a:r>
                <a:rPr lang="en-US" sz="3547" spc="283">
                  <a:solidFill>
                    <a:srgbClr val="FBF1EF"/>
                  </a:solidFill>
                  <a:latin typeface="Anonymous Pro"/>
                </a:rPr>
                <a:t>chebyshev type ii: memiliki ripple pada stop band</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F082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14072546" y="3321749"/>
            <a:ext cx="3534197" cy="3643502"/>
          </a:xfrm>
          <a:prstGeom prst="rect">
            <a:avLst/>
          </a:prstGeom>
        </p:spPr>
      </p:pic>
      <p:grpSp>
        <p:nvGrpSpPr>
          <p:cNvPr id="3" name="Group 3"/>
          <p:cNvGrpSpPr/>
          <p:nvPr/>
        </p:nvGrpSpPr>
        <p:grpSpPr>
          <a:xfrm>
            <a:off x="1028700" y="2505235"/>
            <a:ext cx="13072873" cy="5390829"/>
            <a:chOff x="0" y="0"/>
            <a:chExt cx="17430497" cy="7187772"/>
          </a:xfrm>
        </p:grpSpPr>
        <p:sp>
          <p:nvSpPr>
            <p:cNvPr id="4" name="TextBox 4"/>
            <p:cNvSpPr txBox="1"/>
            <p:nvPr/>
          </p:nvSpPr>
          <p:spPr>
            <a:xfrm>
              <a:off x="0" y="0"/>
              <a:ext cx="17430497" cy="2209800"/>
            </a:xfrm>
            <a:prstGeom prst="rect">
              <a:avLst/>
            </a:prstGeom>
          </p:spPr>
          <p:txBody>
            <a:bodyPr lIns="0" tIns="0" rIns="0" bIns="0" rtlCol="0" anchor="t">
              <a:spAutoFit/>
            </a:bodyPr>
            <a:lstStyle/>
            <a:p>
              <a:pPr>
                <a:lnSpc>
                  <a:spcPts val="6599"/>
                </a:lnSpc>
              </a:pPr>
              <a:r>
                <a:rPr lang="en-US" sz="5500" spc="165">
                  <a:solidFill>
                    <a:srgbClr val="FBF1EF"/>
                  </a:solidFill>
                  <a:latin typeface="Anonymous Pro"/>
                </a:rPr>
                <a:t>MIT-BIH record 115 </a:t>
              </a:r>
            </a:p>
            <a:p>
              <a:pPr>
                <a:lnSpc>
                  <a:spcPts val="6600"/>
                </a:lnSpc>
              </a:pPr>
              <a:r>
                <a:rPr lang="en-US" sz="5500" spc="165">
                  <a:solidFill>
                    <a:srgbClr val="FBF1EF"/>
                  </a:solidFill>
                  <a:latin typeface="Anonymous Pro"/>
                </a:rPr>
                <a:t>Benchmarking Data</a:t>
              </a:r>
            </a:p>
          </p:txBody>
        </p:sp>
        <p:sp>
          <p:nvSpPr>
            <p:cNvPr id="5" name="TextBox 5"/>
            <p:cNvSpPr txBox="1"/>
            <p:nvPr/>
          </p:nvSpPr>
          <p:spPr>
            <a:xfrm>
              <a:off x="0" y="2672922"/>
              <a:ext cx="17430497" cy="4514850"/>
            </a:xfrm>
            <a:prstGeom prst="rect">
              <a:avLst/>
            </a:prstGeom>
          </p:spPr>
          <p:txBody>
            <a:bodyPr lIns="0" tIns="0" rIns="0" bIns="0" rtlCol="0" anchor="t">
              <a:spAutoFit/>
            </a:bodyPr>
            <a:lstStyle/>
            <a:p>
              <a:pPr marL="0" lvl="0" indent="0">
                <a:lnSpc>
                  <a:spcPts val="4500"/>
                </a:lnSpc>
                <a:buFont typeface="Arial"/>
                <a:buChar char="•"/>
              </a:pPr>
              <a:r>
                <a:rPr lang="en-US" sz="3000" spc="30">
                  <a:solidFill>
                    <a:srgbClr val="FBF1EF"/>
                  </a:solidFill>
                  <a:latin typeface="Anonymous Pro"/>
                </a:rPr>
                <a:t>Dalam data yang terekam selama 30 menit </a:t>
              </a:r>
            </a:p>
            <a:p>
              <a:pPr marL="495300" lvl="1" indent="-247650">
                <a:lnSpc>
                  <a:spcPts val="4500"/>
                </a:lnSpc>
                <a:buFont typeface="Arial"/>
                <a:buChar char="•"/>
              </a:pPr>
              <a:r>
                <a:rPr lang="en-US" sz="3000" spc="30">
                  <a:solidFill>
                    <a:srgbClr val="FBF1EF"/>
                  </a:solidFill>
                  <a:latin typeface="Anonymous Pro"/>
                </a:rPr>
                <a:t>total sample : 650.000</a:t>
              </a:r>
            </a:p>
            <a:p>
              <a:pPr marL="495300" lvl="1" indent="-247650">
                <a:lnSpc>
                  <a:spcPts val="4500"/>
                </a:lnSpc>
                <a:buFont typeface="Arial"/>
                <a:buChar char="•"/>
              </a:pPr>
              <a:r>
                <a:rPr lang="en-US" sz="3000" spc="30">
                  <a:solidFill>
                    <a:srgbClr val="FBF1EF"/>
                  </a:solidFill>
                  <a:latin typeface="Anonymous Pro"/>
                </a:rPr>
                <a:t>frekuensi sampling 360 Hz</a:t>
              </a:r>
            </a:p>
            <a:p>
              <a:pPr marL="495300" lvl="1" indent="-247650">
                <a:lnSpc>
                  <a:spcPts val="4500"/>
                </a:lnSpc>
                <a:buFont typeface="Arial"/>
                <a:buChar char="•"/>
              </a:pPr>
              <a:r>
                <a:rPr lang="en-US" sz="3000" spc="30">
                  <a:solidFill>
                    <a:srgbClr val="FBF1EF"/>
                  </a:solidFill>
                  <a:latin typeface="Anonymous Pro"/>
                </a:rPr>
                <a:t>frekuensi pasband = 0.1 Hz</a:t>
              </a:r>
            </a:p>
            <a:p>
              <a:pPr marL="495300" lvl="1" indent="-247650">
                <a:lnSpc>
                  <a:spcPts val="4500"/>
                </a:lnSpc>
                <a:buFont typeface="Arial"/>
                <a:buChar char="•"/>
              </a:pPr>
              <a:r>
                <a:rPr lang="en-US" sz="3000" spc="30">
                  <a:solidFill>
                    <a:srgbClr val="FBF1EF"/>
                  </a:solidFill>
                  <a:latin typeface="Anonymous Pro"/>
                </a:rPr>
                <a:t>frekuensi stop band = 0.9 Hz</a:t>
              </a:r>
            </a:p>
            <a:p>
              <a:pPr marL="495300" lvl="1" indent="-247650">
                <a:lnSpc>
                  <a:spcPts val="4500"/>
                </a:lnSpc>
                <a:buFont typeface="Arial"/>
                <a:buChar char="•"/>
              </a:pPr>
              <a:r>
                <a:rPr lang="en-US" sz="3000" spc="30">
                  <a:solidFill>
                    <a:srgbClr val="FBF1EF"/>
                  </a:solidFill>
                  <a:latin typeface="Anonymous Pro"/>
                </a:rPr>
                <a:t>Digunakan LPF dengan orde 3</a:t>
              </a:r>
            </a:p>
          </p:txBody>
        </p:sp>
      </p:grpSp>
      <p:grpSp>
        <p:nvGrpSpPr>
          <p:cNvPr id="6" name="Group 6"/>
          <p:cNvGrpSpPr/>
          <p:nvPr/>
        </p:nvGrpSpPr>
        <p:grpSpPr>
          <a:xfrm rot="5400000">
            <a:off x="15461056" y="4798555"/>
            <a:ext cx="928627" cy="804191"/>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BF1EF"/>
            </a:solidFill>
          </p:spPr>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BF1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475673" y="1092096"/>
            <a:ext cx="3539304" cy="3648767"/>
          </a:xfrm>
          <a:prstGeom prst="rect">
            <a:avLst/>
          </a:prstGeom>
        </p:spPr>
      </p:pic>
      <p:pic>
        <p:nvPicPr>
          <p:cNvPr id="3" name="Picture 3"/>
          <p:cNvPicPr>
            <a:picLocks noChangeAspect="1"/>
          </p:cNvPicPr>
          <p:nvPr/>
        </p:nvPicPr>
        <p:blipFill>
          <a:blip r:embed="rId2"/>
          <a:srcRect/>
          <a:stretch>
            <a:fillRect/>
          </a:stretch>
        </p:blipFill>
        <p:spPr>
          <a:xfrm rot="5400000">
            <a:off x="510568" y="6281508"/>
            <a:ext cx="3539304" cy="3648767"/>
          </a:xfrm>
          <a:prstGeom prst="rect">
            <a:avLst/>
          </a:prstGeom>
        </p:spPr>
      </p:pic>
      <p:pic>
        <p:nvPicPr>
          <p:cNvPr id="4" name="Picture 4"/>
          <p:cNvPicPr>
            <a:picLocks noChangeAspect="1"/>
          </p:cNvPicPr>
          <p:nvPr/>
        </p:nvPicPr>
        <p:blipFill>
          <a:blip r:embed="rId2"/>
          <a:srcRect/>
          <a:stretch>
            <a:fillRect/>
          </a:stretch>
        </p:blipFill>
        <p:spPr>
          <a:xfrm rot="5400000">
            <a:off x="5805734" y="6281508"/>
            <a:ext cx="3539304" cy="3648767"/>
          </a:xfrm>
          <a:prstGeom prst="rect">
            <a:avLst/>
          </a:prstGeom>
        </p:spPr>
      </p:pic>
      <p:pic>
        <p:nvPicPr>
          <p:cNvPr id="5" name="Picture 5"/>
          <p:cNvPicPr>
            <a:picLocks noChangeAspect="1"/>
          </p:cNvPicPr>
          <p:nvPr/>
        </p:nvPicPr>
        <p:blipFill>
          <a:blip r:embed="rId2"/>
          <a:srcRect/>
          <a:stretch>
            <a:fillRect/>
          </a:stretch>
        </p:blipFill>
        <p:spPr>
          <a:xfrm rot="5400000">
            <a:off x="11081542" y="6281508"/>
            <a:ext cx="3539304" cy="3648767"/>
          </a:xfrm>
          <a:prstGeom prst="rect">
            <a:avLst/>
          </a:prstGeom>
        </p:spPr>
      </p:pic>
      <p:pic>
        <p:nvPicPr>
          <p:cNvPr id="6" name="Picture 6"/>
          <p:cNvPicPr>
            <a:picLocks noChangeAspect="1"/>
          </p:cNvPicPr>
          <p:nvPr/>
        </p:nvPicPr>
        <p:blipFill>
          <a:blip r:embed="rId2"/>
          <a:srcRect/>
          <a:stretch>
            <a:fillRect/>
          </a:stretch>
        </p:blipFill>
        <p:spPr>
          <a:xfrm rot="5400000">
            <a:off x="14381519" y="3767860"/>
            <a:ext cx="3539304" cy="3648767"/>
          </a:xfrm>
          <a:prstGeom prst="rect">
            <a:avLst/>
          </a:prstGeom>
        </p:spPr>
      </p:pic>
      <p:pic>
        <p:nvPicPr>
          <p:cNvPr id="7" name="Picture 7"/>
          <p:cNvPicPr>
            <a:picLocks noChangeAspect="1"/>
          </p:cNvPicPr>
          <p:nvPr/>
        </p:nvPicPr>
        <p:blipFill>
          <a:blip r:embed="rId2"/>
          <a:srcRect/>
          <a:stretch>
            <a:fillRect/>
          </a:stretch>
        </p:blipFill>
        <p:spPr>
          <a:xfrm rot="5400000">
            <a:off x="5805734" y="1092096"/>
            <a:ext cx="3539304" cy="3648767"/>
          </a:xfrm>
          <a:prstGeom prst="rect">
            <a:avLst/>
          </a:prstGeom>
        </p:spPr>
      </p:pic>
      <p:pic>
        <p:nvPicPr>
          <p:cNvPr id="8" name="Picture 8"/>
          <p:cNvPicPr>
            <a:picLocks noChangeAspect="1"/>
          </p:cNvPicPr>
          <p:nvPr/>
        </p:nvPicPr>
        <p:blipFill>
          <a:blip r:embed="rId2"/>
          <a:srcRect/>
          <a:stretch>
            <a:fillRect/>
          </a:stretch>
        </p:blipFill>
        <p:spPr>
          <a:xfrm rot="5400000">
            <a:off x="11081542" y="977796"/>
            <a:ext cx="3539304" cy="3648767"/>
          </a:xfrm>
          <a:prstGeom prst="rect">
            <a:avLst/>
          </a:prstGeom>
        </p:spPr>
      </p:pic>
      <p:pic>
        <p:nvPicPr>
          <p:cNvPr id="10" name="Picture 10"/>
          <p:cNvPicPr>
            <a:picLocks noChangeAspect="1"/>
          </p:cNvPicPr>
          <p:nvPr/>
        </p:nvPicPr>
        <p:blipFill>
          <a:blip r:embed="rId3"/>
          <a:srcRect/>
          <a:stretch>
            <a:fillRect/>
          </a:stretch>
        </p:blipFill>
        <p:spPr>
          <a:xfrm rot="-2504423">
            <a:off x="4166003" y="8468097"/>
            <a:ext cx="1588844" cy="1313359"/>
          </a:xfrm>
          <a:prstGeom prst="rect">
            <a:avLst/>
          </a:prstGeom>
        </p:spPr>
      </p:pic>
      <p:pic>
        <p:nvPicPr>
          <p:cNvPr id="12" name="Picture 12"/>
          <p:cNvPicPr>
            <a:picLocks noChangeAspect="1"/>
          </p:cNvPicPr>
          <p:nvPr/>
        </p:nvPicPr>
        <p:blipFill>
          <a:blip r:embed="rId3"/>
          <a:srcRect/>
          <a:stretch>
            <a:fillRect/>
          </a:stretch>
        </p:blipFill>
        <p:spPr>
          <a:xfrm rot="-2504423">
            <a:off x="9635309" y="8468097"/>
            <a:ext cx="1588844" cy="1313359"/>
          </a:xfrm>
          <a:prstGeom prst="rect">
            <a:avLst/>
          </a:prstGeom>
        </p:spPr>
      </p:pic>
      <p:pic>
        <p:nvPicPr>
          <p:cNvPr id="13" name="Picture 13"/>
          <p:cNvPicPr>
            <a:picLocks noChangeAspect="1"/>
          </p:cNvPicPr>
          <p:nvPr/>
        </p:nvPicPr>
        <p:blipFill>
          <a:blip r:embed="rId3"/>
          <a:srcRect/>
          <a:stretch>
            <a:fillRect/>
          </a:stretch>
        </p:blipFill>
        <p:spPr>
          <a:xfrm rot="-7176913">
            <a:off x="12568890" y="4829552"/>
            <a:ext cx="1588844" cy="1313359"/>
          </a:xfrm>
          <a:prstGeom prst="rect">
            <a:avLst/>
          </a:prstGeom>
        </p:spPr>
      </p:pic>
      <p:pic>
        <p:nvPicPr>
          <p:cNvPr id="14" name="Picture 14"/>
          <p:cNvPicPr>
            <a:picLocks noChangeAspect="1"/>
          </p:cNvPicPr>
          <p:nvPr/>
        </p:nvPicPr>
        <p:blipFill>
          <a:blip r:embed="rId3"/>
          <a:srcRect/>
          <a:stretch>
            <a:fillRect/>
          </a:stretch>
        </p:blipFill>
        <p:spPr>
          <a:xfrm rot="2539307">
            <a:off x="1450903" y="4935564"/>
            <a:ext cx="1588844" cy="1313359"/>
          </a:xfrm>
          <a:prstGeom prst="rect">
            <a:avLst/>
          </a:prstGeom>
        </p:spPr>
      </p:pic>
      <p:sp>
        <p:nvSpPr>
          <p:cNvPr id="16" name="TextBox 16"/>
          <p:cNvSpPr txBox="1"/>
          <p:nvPr/>
        </p:nvSpPr>
        <p:spPr>
          <a:xfrm>
            <a:off x="1247387" y="190500"/>
            <a:ext cx="11603807" cy="838200"/>
          </a:xfrm>
          <a:prstGeom prst="rect">
            <a:avLst/>
          </a:prstGeom>
        </p:spPr>
        <p:txBody>
          <a:bodyPr lIns="0" tIns="0" rIns="0" bIns="0" rtlCol="0" anchor="t">
            <a:spAutoFit/>
          </a:bodyPr>
          <a:lstStyle/>
          <a:p>
            <a:pPr>
              <a:lnSpc>
                <a:spcPts val="6600"/>
              </a:lnSpc>
            </a:pPr>
            <a:r>
              <a:rPr lang="en-US" sz="5500" spc="165">
                <a:solidFill>
                  <a:srgbClr val="2D1674"/>
                </a:solidFill>
                <a:latin typeface="Anonymous Pro"/>
              </a:rPr>
              <a:t>Metode</a:t>
            </a:r>
          </a:p>
        </p:txBody>
      </p:sp>
      <p:sp>
        <p:nvSpPr>
          <p:cNvPr id="17" name="TextBox 17"/>
          <p:cNvSpPr txBox="1"/>
          <p:nvPr/>
        </p:nvSpPr>
        <p:spPr>
          <a:xfrm>
            <a:off x="1431535" y="2792654"/>
            <a:ext cx="1913330" cy="466725"/>
          </a:xfrm>
          <a:prstGeom prst="rect">
            <a:avLst/>
          </a:prstGeom>
        </p:spPr>
        <p:txBody>
          <a:bodyPr lIns="0" tIns="0" rIns="0" bIns="0" rtlCol="0" anchor="t">
            <a:spAutoFit/>
          </a:bodyPr>
          <a:lstStyle/>
          <a:p>
            <a:pPr>
              <a:lnSpc>
                <a:spcPts val="3600"/>
              </a:lnSpc>
            </a:pPr>
            <a:r>
              <a:rPr lang="en-US" sz="3000" spc="89">
                <a:solidFill>
                  <a:srgbClr val="2D1674"/>
                </a:solidFill>
                <a:latin typeface="Anonymous Pro"/>
              </a:rPr>
              <a:t>x[n]:ECG </a:t>
            </a:r>
          </a:p>
        </p:txBody>
      </p:sp>
      <p:sp>
        <p:nvSpPr>
          <p:cNvPr id="18" name="TextBox 18"/>
          <p:cNvSpPr txBox="1"/>
          <p:nvPr/>
        </p:nvSpPr>
        <p:spPr>
          <a:xfrm>
            <a:off x="1028700" y="7754839"/>
            <a:ext cx="2572225" cy="1015086"/>
          </a:xfrm>
          <a:prstGeom prst="rect">
            <a:avLst/>
          </a:prstGeom>
        </p:spPr>
        <p:txBody>
          <a:bodyPr lIns="0" tIns="0" rIns="0" bIns="0" rtlCol="0" anchor="t">
            <a:spAutoFit/>
          </a:bodyPr>
          <a:lstStyle/>
          <a:p>
            <a:pPr algn="ctr">
              <a:lnSpc>
                <a:spcPts val="2614"/>
              </a:lnSpc>
            </a:pPr>
            <a:r>
              <a:rPr lang="en-US" sz="2178" spc="65">
                <a:solidFill>
                  <a:srgbClr val="2D1674"/>
                </a:solidFill>
                <a:latin typeface="Anonymous Pro"/>
              </a:rPr>
              <a:t>chebyshev</a:t>
            </a:r>
          </a:p>
          <a:p>
            <a:pPr algn="ctr">
              <a:lnSpc>
                <a:spcPts val="2614"/>
              </a:lnSpc>
            </a:pPr>
            <a:r>
              <a:rPr lang="en-US" sz="2178" spc="65">
                <a:solidFill>
                  <a:srgbClr val="2D1674"/>
                </a:solidFill>
                <a:latin typeface="Anonymous Pro"/>
              </a:rPr>
              <a:t>type ii </a:t>
            </a:r>
          </a:p>
          <a:p>
            <a:pPr algn="ctr">
              <a:lnSpc>
                <a:spcPts val="2614"/>
              </a:lnSpc>
            </a:pPr>
            <a:r>
              <a:rPr lang="en-US" sz="2178" spc="65">
                <a:solidFill>
                  <a:srgbClr val="2D1674"/>
                </a:solidFill>
                <a:latin typeface="Anonymous Pro"/>
              </a:rPr>
              <a:t>IIR LPF</a:t>
            </a:r>
          </a:p>
        </p:txBody>
      </p:sp>
      <p:sp>
        <p:nvSpPr>
          <p:cNvPr id="19" name="TextBox 19"/>
          <p:cNvSpPr txBox="1"/>
          <p:nvPr/>
        </p:nvSpPr>
        <p:spPr>
          <a:xfrm>
            <a:off x="6747906" y="2335454"/>
            <a:ext cx="1913330" cy="1381125"/>
          </a:xfrm>
          <a:prstGeom prst="rect">
            <a:avLst/>
          </a:prstGeom>
        </p:spPr>
        <p:txBody>
          <a:bodyPr lIns="0" tIns="0" rIns="0" bIns="0" rtlCol="0" anchor="t">
            <a:spAutoFit/>
          </a:bodyPr>
          <a:lstStyle/>
          <a:p>
            <a:pPr algn="ctr">
              <a:lnSpc>
                <a:spcPts val="3600"/>
              </a:lnSpc>
            </a:pPr>
            <a:r>
              <a:rPr lang="en-US" sz="3000" spc="89">
                <a:solidFill>
                  <a:srgbClr val="2D1674"/>
                </a:solidFill>
                <a:latin typeface="Anonymous Pro"/>
              </a:rPr>
              <a:t>Buffer storing d </a:t>
            </a:r>
          </a:p>
        </p:txBody>
      </p:sp>
      <p:sp>
        <p:nvSpPr>
          <p:cNvPr id="20" name="TextBox 20"/>
          <p:cNvSpPr txBox="1"/>
          <p:nvPr/>
        </p:nvSpPr>
        <p:spPr>
          <a:xfrm>
            <a:off x="12413457" y="2678354"/>
            <a:ext cx="1913330" cy="466725"/>
          </a:xfrm>
          <a:prstGeom prst="rect">
            <a:avLst/>
          </a:prstGeom>
        </p:spPr>
        <p:txBody>
          <a:bodyPr lIns="0" tIns="0" rIns="0" bIns="0" rtlCol="0" anchor="t">
            <a:spAutoFit/>
          </a:bodyPr>
          <a:lstStyle/>
          <a:p>
            <a:pPr>
              <a:lnSpc>
                <a:spcPts val="3600"/>
              </a:lnSpc>
            </a:pPr>
            <a:r>
              <a:rPr lang="en-US" sz="3000" spc="89">
                <a:solidFill>
                  <a:srgbClr val="2D1674"/>
                </a:solidFill>
                <a:latin typeface="Anonymous Pro"/>
              </a:rPr>
              <a:t>Sigma</a:t>
            </a:r>
          </a:p>
        </p:txBody>
      </p:sp>
      <p:sp>
        <p:nvSpPr>
          <p:cNvPr id="21" name="TextBox 21"/>
          <p:cNvSpPr txBox="1"/>
          <p:nvPr/>
        </p:nvSpPr>
        <p:spPr>
          <a:xfrm>
            <a:off x="15345970" y="5075227"/>
            <a:ext cx="1913330" cy="1381125"/>
          </a:xfrm>
          <a:prstGeom prst="rect">
            <a:avLst/>
          </a:prstGeom>
        </p:spPr>
        <p:txBody>
          <a:bodyPr lIns="0" tIns="0" rIns="0" bIns="0" rtlCol="0" anchor="t">
            <a:spAutoFit/>
          </a:bodyPr>
          <a:lstStyle/>
          <a:p>
            <a:pPr algn="ctr">
              <a:lnSpc>
                <a:spcPts val="3600"/>
              </a:lnSpc>
            </a:pPr>
            <a:r>
              <a:rPr lang="en-US" sz="3000" spc="89">
                <a:solidFill>
                  <a:srgbClr val="2D1674"/>
                </a:solidFill>
                <a:latin typeface="Anonymous Pro"/>
              </a:rPr>
              <a:t>y[n]: Filtered EGC </a:t>
            </a:r>
          </a:p>
        </p:txBody>
      </p:sp>
      <p:sp>
        <p:nvSpPr>
          <p:cNvPr id="22" name="TextBox 22"/>
          <p:cNvSpPr txBox="1"/>
          <p:nvPr/>
        </p:nvSpPr>
        <p:spPr>
          <a:xfrm>
            <a:off x="6747906" y="7904508"/>
            <a:ext cx="2046050" cy="725273"/>
          </a:xfrm>
          <a:prstGeom prst="rect">
            <a:avLst/>
          </a:prstGeom>
        </p:spPr>
        <p:txBody>
          <a:bodyPr lIns="0" tIns="0" rIns="0" bIns="0" rtlCol="0" anchor="t">
            <a:spAutoFit/>
          </a:bodyPr>
          <a:lstStyle/>
          <a:p>
            <a:pPr algn="ctr">
              <a:lnSpc>
                <a:spcPts val="2869"/>
              </a:lnSpc>
            </a:pPr>
            <a:r>
              <a:rPr lang="en-US" sz="2390" spc="71">
                <a:solidFill>
                  <a:srgbClr val="2D1674"/>
                </a:solidFill>
                <a:latin typeface="Anonymous Pro"/>
              </a:rPr>
              <a:t>Unwrapping phase </a:t>
            </a:r>
          </a:p>
        </p:txBody>
      </p:sp>
      <p:sp>
        <p:nvSpPr>
          <p:cNvPr id="23" name="TextBox 23"/>
          <p:cNvSpPr txBox="1"/>
          <p:nvPr/>
        </p:nvSpPr>
        <p:spPr>
          <a:xfrm>
            <a:off x="12080863" y="7576582"/>
            <a:ext cx="1913330" cy="1381125"/>
          </a:xfrm>
          <a:prstGeom prst="rect">
            <a:avLst/>
          </a:prstGeom>
        </p:spPr>
        <p:txBody>
          <a:bodyPr lIns="0" tIns="0" rIns="0" bIns="0" rtlCol="0" anchor="t">
            <a:spAutoFit/>
          </a:bodyPr>
          <a:lstStyle/>
          <a:p>
            <a:pPr algn="ctr">
              <a:lnSpc>
                <a:spcPts val="3600"/>
              </a:lnSpc>
            </a:pPr>
            <a:r>
              <a:rPr lang="en-US" sz="3000" spc="89">
                <a:solidFill>
                  <a:srgbClr val="2D1674"/>
                </a:solidFill>
                <a:latin typeface="Anonymous Pro"/>
              </a:rPr>
              <a:t>sample delay (d)</a:t>
            </a:r>
          </a:p>
        </p:txBody>
      </p:sp>
      <p:pic>
        <p:nvPicPr>
          <p:cNvPr id="24" name="Picture 24"/>
          <p:cNvPicPr>
            <a:picLocks noChangeAspect="1"/>
          </p:cNvPicPr>
          <p:nvPr/>
        </p:nvPicPr>
        <p:blipFill>
          <a:blip r:embed="rId4"/>
          <a:srcRect/>
          <a:stretch>
            <a:fillRect/>
          </a:stretch>
        </p:blipFill>
        <p:spPr>
          <a:xfrm rot="-6627340">
            <a:off x="14911705" y="2488400"/>
            <a:ext cx="1588844" cy="1313359"/>
          </a:xfrm>
          <a:prstGeom prst="rect">
            <a:avLst/>
          </a:prstGeom>
        </p:spPr>
      </p:pic>
      <p:pic>
        <p:nvPicPr>
          <p:cNvPr id="26" name="Picture 12">
            <a:extLst>
              <a:ext uri="{FF2B5EF4-FFF2-40B4-BE49-F238E27FC236}">
                <a16:creationId xmlns:a16="http://schemas.microsoft.com/office/drawing/2014/main" id="{770C3E38-65E1-3049-866F-839BDC0528D9}"/>
              </a:ext>
            </a:extLst>
          </p:cNvPr>
          <p:cNvPicPr>
            <a:picLocks noChangeAspect="1"/>
          </p:cNvPicPr>
          <p:nvPr/>
        </p:nvPicPr>
        <p:blipFill>
          <a:blip r:embed="rId3"/>
          <a:srcRect/>
          <a:stretch>
            <a:fillRect/>
          </a:stretch>
        </p:blipFill>
        <p:spPr>
          <a:xfrm rot="4176367" flipH="1">
            <a:off x="9744407" y="5670746"/>
            <a:ext cx="1710813" cy="1414180"/>
          </a:xfrm>
          <a:prstGeom prst="rect">
            <a:avLst/>
          </a:prstGeom>
        </p:spPr>
      </p:pic>
      <p:pic>
        <p:nvPicPr>
          <p:cNvPr id="28" name="Picture 24">
            <a:extLst>
              <a:ext uri="{FF2B5EF4-FFF2-40B4-BE49-F238E27FC236}">
                <a16:creationId xmlns:a16="http://schemas.microsoft.com/office/drawing/2014/main" id="{A16C2221-B5A0-334E-80FB-EBA015DC63D1}"/>
              </a:ext>
            </a:extLst>
          </p:cNvPr>
          <p:cNvPicPr>
            <a:picLocks noChangeAspect="1"/>
          </p:cNvPicPr>
          <p:nvPr/>
        </p:nvPicPr>
        <p:blipFill>
          <a:blip r:embed="rId4"/>
          <a:srcRect/>
          <a:stretch>
            <a:fillRect/>
          </a:stretch>
        </p:blipFill>
        <p:spPr>
          <a:xfrm rot="13263248">
            <a:off x="4281034" y="2369337"/>
            <a:ext cx="1588844" cy="1313359"/>
          </a:xfrm>
          <a:prstGeom prst="rect">
            <a:avLst/>
          </a:prstGeom>
        </p:spPr>
      </p:pic>
      <p:pic>
        <p:nvPicPr>
          <p:cNvPr id="30" name="Picture 24">
            <a:extLst>
              <a:ext uri="{FF2B5EF4-FFF2-40B4-BE49-F238E27FC236}">
                <a16:creationId xmlns:a16="http://schemas.microsoft.com/office/drawing/2014/main" id="{F399798B-638A-7D4A-A126-52906F7D49E3}"/>
              </a:ext>
            </a:extLst>
          </p:cNvPr>
          <p:cNvPicPr>
            <a:picLocks noChangeAspect="1"/>
          </p:cNvPicPr>
          <p:nvPr/>
        </p:nvPicPr>
        <p:blipFill>
          <a:blip r:embed="rId4"/>
          <a:srcRect/>
          <a:stretch>
            <a:fillRect/>
          </a:stretch>
        </p:blipFill>
        <p:spPr>
          <a:xfrm rot="12721355">
            <a:off x="9516803" y="2240479"/>
            <a:ext cx="1588844" cy="1313359"/>
          </a:xfrm>
          <a:prstGeom prst="rect">
            <a:avLst/>
          </a:prstGeom>
        </p:spPr>
      </p:pic>
      <p:pic>
        <p:nvPicPr>
          <p:cNvPr id="32" name="Picture 12">
            <a:extLst>
              <a:ext uri="{FF2B5EF4-FFF2-40B4-BE49-F238E27FC236}">
                <a16:creationId xmlns:a16="http://schemas.microsoft.com/office/drawing/2014/main" id="{64BBE0E1-1A63-BA46-9EBE-BBE93214AA73}"/>
              </a:ext>
            </a:extLst>
          </p:cNvPr>
          <p:cNvPicPr>
            <a:picLocks noChangeAspect="1"/>
          </p:cNvPicPr>
          <p:nvPr/>
        </p:nvPicPr>
        <p:blipFill>
          <a:blip r:embed="rId3"/>
          <a:srcRect/>
          <a:stretch>
            <a:fillRect/>
          </a:stretch>
        </p:blipFill>
        <p:spPr>
          <a:xfrm rot="4176367" flipH="1">
            <a:off x="8288594" y="4461946"/>
            <a:ext cx="1710813" cy="141418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BF1EF"/>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6447678" y="482829"/>
            <a:ext cx="2216258" cy="2863175"/>
            <a:chOff x="0" y="0"/>
            <a:chExt cx="4842510" cy="6256020"/>
          </a:xfrm>
        </p:grpSpPr>
        <p:sp>
          <p:nvSpPr>
            <p:cNvPr id="3" name="Freeform 3"/>
            <p:cNvSpPr/>
            <p:nvPr/>
          </p:nvSpPr>
          <p:spPr>
            <a:xfrm>
              <a:off x="29210" y="12700"/>
              <a:ext cx="4775200" cy="6209030"/>
            </a:xfrm>
            <a:custGeom>
              <a:avLst/>
              <a:gdLst/>
              <a:ahLst/>
              <a:cxnLst/>
              <a:rect l="l" t="t" r="r" b="b"/>
              <a:pathLst>
                <a:path w="4775200" h="6209030">
                  <a:moveTo>
                    <a:pt x="2396490" y="0"/>
                  </a:moveTo>
                  <a:cubicBezTo>
                    <a:pt x="2249170" y="0"/>
                    <a:pt x="2131060" y="119380"/>
                    <a:pt x="2131060" y="265430"/>
                  </a:cubicBezTo>
                  <a:cubicBezTo>
                    <a:pt x="2131060" y="388620"/>
                    <a:pt x="2214880" y="491490"/>
                    <a:pt x="2327910" y="521970"/>
                  </a:cubicBezTo>
                  <a:lnTo>
                    <a:pt x="2327910" y="6140450"/>
                  </a:lnTo>
                  <a:cubicBezTo>
                    <a:pt x="2327910" y="6178550"/>
                    <a:pt x="2358390" y="6209030"/>
                    <a:pt x="2396490" y="6209030"/>
                  </a:cubicBezTo>
                  <a:cubicBezTo>
                    <a:pt x="2434590" y="6209030"/>
                    <a:pt x="2465070" y="6178550"/>
                    <a:pt x="2465070" y="6140450"/>
                  </a:cubicBezTo>
                  <a:lnTo>
                    <a:pt x="2465070" y="521970"/>
                  </a:lnTo>
                  <a:cubicBezTo>
                    <a:pt x="2578100" y="491490"/>
                    <a:pt x="2661920" y="388620"/>
                    <a:pt x="2661920" y="265430"/>
                  </a:cubicBezTo>
                  <a:cubicBezTo>
                    <a:pt x="2661920" y="119380"/>
                    <a:pt x="2542540" y="0"/>
                    <a:pt x="2396490" y="0"/>
                  </a:cubicBezTo>
                  <a:close/>
                  <a:moveTo>
                    <a:pt x="4508500" y="0"/>
                  </a:moveTo>
                  <a:cubicBezTo>
                    <a:pt x="4361180" y="0"/>
                    <a:pt x="4243070" y="119380"/>
                    <a:pt x="4243070" y="265430"/>
                  </a:cubicBezTo>
                  <a:cubicBezTo>
                    <a:pt x="4243070" y="388620"/>
                    <a:pt x="4326890" y="491490"/>
                    <a:pt x="4439920" y="521970"/>
                  </a:cubicBezTo>
                  <a:lnTo>
                    <a:pt x="4439920" y="3042920"/>
                  </a:lnTo>
                  <a:lnTo>
                    <a:pt x="2960370" y="3042920"/>
                  </a:lnTo>
                  <a:cubicBezTo>
                    <a:pt x="2922270" y="3042920"/>
                    <a:pt x="2891790" y="3073400"/>
                    <a:pt x="2891790" y="3111500"/>
                  </a:cubicBezTo>
                  <a:lnTo>
                    <a:pt x="2891790" y="6140450"/>
                  </a:lnTo>
                  <a:cubicBezTo>
                    <a:pt x="2891790" y="6178550"/>
                    <a:pt x="2922270" y="6209030"/>
                    <a:pt x="2960370" y="6209030"/>
                  </a:cubicBezTo>
                  <a:cubicBezTo>
                    <a:pt x="2998470" y="6209030"/>
                    <a:pt x="3028950" y="6178550"/>
                    <a:pt x="3028950" y="6140450"/>
                  </a:cubicBezTo>
                  <a:lnTo>
                    <a:pt x="3028950" y="3180080"/>
                  </a:lnTo>
                  <a:lnTo>
                    <a:pt x="4509770" y="3180080"/>
                  </a:lnTo>
                  <a:cubicBezTo>
                    <a:pt x="4547870" y="3180080"/>
                    <a:pt x="4578350" y="3149600"/>
                    <a:pt x="4578350" y="3111500"/>
                  </a:cubicBezTo>
                  <a:lnTo>
                    <a:pt x="4578350" y="521970"/>
                  </a:lnTo>
                  <a:cubicBezTo>
                    <a:pt x="4691380" y="491490"/>
                    <a:pt x="4775200" y="388620"/>
                    <a:pt x="4775200" y="265430"/>
                  </a:cubicBezTo>
                  <a:cubicBezTo>
                    <a:pt x="4775200" y="119380"/>
                    <a:pt x="4655820" y="0"/>
                    <a:pt x="4508500" y="0"/>
                  </a:cubicBezTo>
                  <a:close/>
                  <a:moveTo>
                    <a:pt x="1814830" y="3044190"/>
                  </a:moveTo>
                  <a:lnTo>
                    <a:pt x="334010" y="3044190"/>
                  </a:lnTo>
                  <a:lnTo>
                    <a:pt x="334010" y="521970"/>
                  </a:lnTo>
                  <a:cubicBezTo>
                    <a:pt x="447040" y="491490"/>
                    <a:pt x="530860" y="388620"/>
                    <a:pt x="530860" y="265430"/>
                  </a:cubicBezTo>
                  <a:cubicBezTo>
                    <a:pt x="530860" y="119380"/>
                    <a:pt x="411480" y="0"/>
                    <a:pt x="265430" y="0"/>
                  </a:cubicBezTo>
                  <a:cubicBezTo>
                    <a:pt x="118110" y="0"/>
                    <a:pt x="0" y="119380"/>
                    <a:pt x="0" y="265430"/>
                  </a:cubicBezTo>
                  <a:cubicBezTo>
                    <a:pt x="0" y="388620"/>
                    <a:pt x="83820" y="491490"/>
                    <a:pt x="196850" y="521970"/>
                  </a:cubicBezTo>
                  <a:lnTo>
                    <a:pt x="196850" y="3111500"/>
                  </a:lnTo>
                  <a:cubicBezTo>
                    <a:pt x="196850" y="3149600"/>
                    <a:pt x="227330" y="3180080"/>
                    <a:pt x="265430" y="3180080"/>
                  </a:cubicBezTo>
                  <a:lnTo>
                    <a:pt x="1746250" y="3180080"/>
                  </a:lnTo>
                  <a:lnTo>
                    <a:pt x="1746250" y="6140450"/>
                  </a:lnTo>
                  <a:cubicBezTo>
                    <a:pt x="1746250" y="6178550"/>
                    <a:pt x="1776730" y="6209030"/>
                    <a:pt x="1814830" y="6209030"/>
                  </a:cubicBezTo>
                  <a:cubicBezTo>
                    <a:pt x="1852930" y="6209030"/>
                    <a:pt x="1883410" y="6178550"/>
                    <a:pt x="1883410" y="6140450"/>
                  </a:cubicBezTo>
                  <a:lnTo>
                    <a:pt x="1883410" y="3111500"/>
                  </a:lnTo>
                  <a:cubicBezTo>
                    <a:pt x="1883410" y="3074670"/>
                    <a:pt x="1851660" y="3044190"/>
                    <a:pt x="1814830" y="3044190"/>
                  </a:cubicBezTo>
                  <a:close/>
                </a:path>
              </a:pathLst>
            </a:custGeom>
            <a:solidFill>
              <a:srgbClr val="B175FF"/>
            </a:solidFill>
          </p:spPr>
        </p:sp>
      </p:grpSp>
      <p:grpSp>
        <p:nvGrpSpPr>
          <p:cNvPr id="4" name="Group 4"/>
          <p:cNvGrpSpPr/>
          <p:nvPr/>
        </p:nvGrpSpPr>
        <p:grpSpPr>
          <a:xfrm rot="-10800000">
            <a:off x="1028700" y="-625300"/>
            <a:ext cx="2216258" cy="2863175"/>
            <a:chOff x="0" y="0"/>
            <a:chExt cx="4842510" cy="6256020"/>
          </a:xfrm>
        </p:grpSpPr>
        <p:sp>
          <p:nvSpPr>
            <p:cNvPr id="5" name="Freeform 5"/>
            <p:cNvSpPr/>
            <p:nvPr/>
          </p:nvSpPr>
          <p:spPr>
            <a:xfrm>
              <a:off x="29210" y="12700"/>
              <a:ext cx="4775200" cy="6209030"/>
            </a:xfrm>
            <a:custGeom>
              <a:avLst/>
              <a:gdLst/>
              <a:ahLst/>
              <a:cxnLst/>
              <a:rect l="l" t="t" r="r" b="b"/>
              <a:pathLst>
                <a:path w="4775200" h="6209030">
                  <a:moveTo>
                    <a:pt x="2396490" y="0"/>
                  </a:moveTo>
                  <a:cubicBezTo>
                    <a:pt x="2249170" y="0"/>
                    <a:pt x="2131060" y="119380"/>
                    <a:pt x="2131060" y="265430"/>
                  </a:cubicBezTo>
                  <a:cubicBezTo>
                    <a:pt x="2131060" y="388620"/>
                    <a:pt x="2214880" y="491490"/>
                    <a:pt x="2327910" y="521970"/>
                  </a:cubicBezTo>
                  <a:lnTo>
                    <a:pt x="2327910" y="6140450"/>
                  </a:lnTo>
                  <a:cubicBezTo>
                    <a:pt x="2327910" y="6178550"/>
                    <a:pt x="2358390" y="6209030"/>
                    <a:pt x="2396490" y="6209030"/>
                  </a:cubicBezTo>
                  <a:cubicBezTo>
                    <a:pt x="2434590" y="6209030"/>
                    <a:pt x="2465070" y="6178550"/>
                    <a:pt x="2465070" y="6140450"/>
                  </a:cubicBezTo>
                  <a:lnTo>
                    <a:pt x="2465070" y="521970"/>
                  </a:lnTo>
                  <a:cubicBezTo>
                    <a:pt x="2578100" y="491490"/>
                    <a:pt x="2661920" y="388620"/>
                    <a:pt x="2661920" y="265430"/>
                  </a:cubicBezTo>
                  <a:cubicBezTo>
                    <a:pt x="2661920" y="119380"/>
                    <a:pt x="2542540" y="0"/>
                    <a:pt x="2396490" y="0"/>
                  </a:cubicBezTo>
                  <a:close/>
                  <a:moveTo>
                    <a:pt x="4508500" y="0"/>
                  </a:moveTo>
                  <a:cubicBezTo>
                    <a:pt x="4361180" y="0"/>
                    <a:pt x="4243070" y="119380"/>
                    <a:pt x="4243070" y="265430"/>
                  </a:cubicBezTo>
                  <a:cubicBezTo>
                    <a:pt x="4243070" y="388620"/>
                    <a:pt x="4326890" y="491490"/>
                    <a:pt x="4439920" y="521970"/>
                  </a:cubicBezTo>
                  <a:lnTo>
                    <a:pt x="4439920" y="3042920"/>
                  </a:lnTo>
                  <a:lnTo>
                    <a:pt x="2960370" y="3042920"/>
                  </a:lnTo>
                  <a:cubicBezTo>
                    <a:pt x="2922270" y="3042920"/>
                    <a:pt x="2891790" y="3073400"/>
                    <a:pt x="2891790" y="3111500"/>
                  </a:cubicBezTo>
                  <a:lnTo>
                    <a:pt x="2891790" y="6140450"/>
                  </a:lnTo>
                  <a:cubicBezTo>
                    <a:pt x="2891790" y="6178550"/>
                    <a:pt x="2922270" y="6209030"/>
                    <a:pt x="2960370" y="6209030"/>
                  </a:cubicBezTo>
                  <a:cubicBezTo>
                    <a:pt x="2998470" y="6209030"/>
                    <a:pt x="3028950" y="6178550"/>
                    <a:pt x="3028950" y="6140450"/>
                  </a:cubicBezTo>
                  <a:lnTo>
                    <a:pt x="3028950" y="3180080"/>
                  </a:lnTo>
                  <a:lnTo>
                    <a:pt x="4509770" y="3180080"/>
                  </a:lnTo>
                  <a:cubicBezTo>
                    <a:pt x="4547870" y="3180080"/>
                    <a:pt x="4578350" y="3149600"/>
                    <a:pt x="4578350" y="3111500"/>
                  </a:cubicBezTo>
                  <a:lnTo>
                    <a:pt x="4578350" y="521970"/>
                  </a:lnTo>
                  <a:cubicBezTo>
                    <a:pt x="4691380" y="491490"/>
                    <a:pt x="4775200" y="388620"/>
                    <a:pt x="4775200" y="265430"/>
                  </a:cubicBezTo>
                  <a:cubicBezTo>
                    <a:pt x="4775200" y="119380"/>
                    <a:pt x="4655820" y="0"/>
                    <a:pt x="4508500" y="0"/>
                  </a:cubicBezTo>
                  <a:close/>
                  <a:moveTo>
                    <a:pt x="1814830" y="3044190"/>
                  </a:moveTo>
                  <a:lnTo>
                    <a:pt x="334010" y="3044190"/>
                  </a:lnTo>
                  <a:lnTo>
                    <a:pt x="334010" y="521970"/>
                  </a:lnTo>
                  <a:cubicBezTo>
                    <a:pt x="447040" y="491490"/>
                    <a:pt x="530860" y="388620"/>
                    <a:pt x="530860" y="265430"/>
                  </a:cubicBezTo>
                  <a:cubicBezTo>
                    <a:pt x="530860" y="119380"/>
                    <a:pt x="411480" y="0"/>
                    <a:pt x="265430" y="0"/>
                  </a:cubicBezTo>
                  <a:cubicBezTo>
                    <a:pt x="118110" y="0"/>
                    <a:pt x="0" y="119380"/>
                    <a:pt x="0" y="265430"/>
                  </a:cubicBezTo>
                  <a:cubicBezTo>
                    <a:pt x="0" y="388620"/>
                    <a:pt x="83820" y="491490"/>
                    <a:pt x="196850" y="521970"/>
                  </a:cubicBezTo>
                  <a:lnTo>
                    <a:pt x="196850" y="3111500"/>
                  </a:lnTo>
                  <a:cubicBezTo>
                    <a:pt x="196850" y="3149600"/>
                    <a:pt x="227330" y="3180080"/>
                    <a:pt x="265430" y="3180080"/>
                  </a:cubicBezTo>
                  <a:lnTo>
                    <a:pt x="1746250" y="3180080"/>
                  </a:lnTo>
                  <a:lnTo>
                    <a:pt x="1746250" y="6140450"/>
                  </a:lnTo>
                  <a:cubicBezTo>
                    <a:pt x="1746250" y="6178550"/>
                    <a:pt x="1776730" y="6209030"/>
                    <a:pt x="1814830" y="6209030"/>
                  </a:cubicBezTo>
                  <a:cubicBezTo>
                    <a:pt x="1852930" y="6209030"/>
                    <a:pt x="1883410" y="6178550"/>
                    <a:pt x="1883410" y="6140450"/>
                  </a:cubicBezTo>
                  <a:lnTo>
                    <a:pt x="1883410" y="3111500"/>
                  </a:lnTo>
                  <a:cubicBezTo>
                    <a:pt x="1883410" y="3074670"/>
                    <a:pt x="1851660" y="3044190"/>
                    <a:pt x="1814830" y="3044190"/>
                  </a:cubicBezTo>
                  <a:close/>
                </a:path>
              </a:pathLst>
            </a:custGeom>
            <a:solidFill>
              <a:srgbClr val="B175FF"/>
            </a:solidFill>
          </p:spPr>
        </p:sp>
      </p:grpSp>
      <p:pic>
        <p:nvPicPr>
          <p:cNvPr id="6" name="Picture 6"/>
          <p:cNvPicPr>
            <a:picLocks noChangeAspect="1"/>
          </p:cNvPicPr>
          <p:nvPr/>
        </p:nvPicPr>
        <p:blipFill>
          <a:blip r:embed="rId2"/>
          <a:srcRect/>
          <a:stretch>
            <a:fillRect/>
          </a:stretch>
        </p:blipFill>
        <p:spPr>
          <a:xfrm>
            <a:off x="3657600" y="1543050"/>
            <a:ext cx="10972800" cy="8229600"/>
          </a:xfrm>
          <a:prstGeom prst="rect">
            <a:avLst/>
          </a:prstGeom>
        </p:spPr>
      </p:pic>
      <p:sp>
        <p:nvSpPr>
          <p:cNvPr id="7" name="TextBox 7"/>
          <p:cNvSpPr txBox="1"/>
          <p:nvPr/>
        </p:nvSpPr>
        <p:spPr>
          <a:xfrm>
            <a:off x="3657600" y="369725"/>
            <a:ext cx="7857843" cy="930275"/>
          </a:xfrm>
          <a:prstGeom prst="rect">
            <a:avLst/>
          </a:prstGeom>
        </p:spPr>
        <p:txBody>
          <a:bodyPr lIns="0" tIns="0" rIns="0" bIns="0" rtlCol="0" anchor="t">
            <a:spAutoFit/>
          </a:bodyPr>
          <a:lstStyle/>
          <a:p>
            <a:pPr>
              <a:lnSpc>
                <a:spcPts val="7150"/>
              </a:lnSpc>
            </a:pPr>
            <a:r>
              <a:rPr lang="en-US" sz="6500" spc="130">
                <a:solidFill>
                  <a:srgbClr val="2D1674"/>
                </a:solidFill>
                <a:latin typeface="Anonymous Pro Bold"/>
              </a:rPr>
              <a:t>BODE PLOT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rcRect t="7786" b="7786"/>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5525002" y="4595309"/>
            <a:ext cx="1096946" cy="1111770"/>
          </a:xfrm>
          <a:prstGeom prst="rect">
            <a:avLst/>
          </a:prstGeom>
        </p:spPr>
      </p:pic>
      <p:pic>
        <p:nvPicPr>
          <p:cNvPr id="3" name="Picture 3"/>
          <p:cNvPicPr>
            <a:picLocks noChangeAspect="1"/>
          </p:cNvPicPr>
          <p:nvPr/>
        </p:nvPicPr>
        <p:blipFill>
          <a:blip r:embed="rId4"/>
          <a:srcRect/>
          <a:stretch>
            <a:fillRect/>
          </a:stretch>
        </p:blipFill>
        <p:spPr>
          <a:xfrm>
            <a:off x="2743200" y="1311311"/>
            <a:ext cx="11722046" cy="8791535"/>
          </a:xfrm>
          <a:prstGeom prst="rect">
            <a:avLst/>
          </a:prstGeom>
        </p:spPr>
      </p:pic>
      <p:sp>
        <p:nvSpPr>
          <p:cNvPr id="4" name="TextBox 4"/>
          <p:cNvSpPr txBox="1"/>
          <p:nvPr/>
        </p:nvSpPr>
        <p:spPr>
          <a:xfrm>
            <a:off x="6351382" y="658635"/>
            <a:ext cx="6169329" cy="644881"/>
          </a:xfrm>
          <a:prstGeom prst="rect">
            <a:avLst/>
          </a:prstGeom>
        </p:spPr>
        <p:txBody>
          <a:bodyPr lIns="0" tIns="0" rIns="0" bIns="0" rtlCol="0" anchor="t">
            <a:spAutoFit/>
          </a:bodyPr>
          <a:lstStyle/>
          <a:p>
            <a:pPr>
              <a:lnSpc>
                <a:spcPts val="4807"/>
              </a:lnSpc>
            </a:pPr>
            <a:r>
              <a:rPr lang="en-US" sz="4370" spc="87">
                <a:solidFill>
                  <a:srgbClr val="FBF1EF"/>
                </a:solidFill>
                <a:latin typeface="Anonymous Pro Bold"/>
              </a:rPr>
              <a:t>SINYAL MULA MULA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243</Words>
  <Application>Microsoft Office PowerPoint</Application>
  <PresentationFormat>Custom</PresentationFormat>
  <Paragraphs>41</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Anonymous Pro</vt:lpstr>
      <vt:lpstr>Calibri</vt:lpstr>
      <vt:lpstr>Anonymous Pro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Violet and Purple Visual Chaos Technology Presentation</dc:title>
  <cp:lastModifiedBy>Thoriqul Aziz</cp:lastModifiedBy>
  <cp:revision>3</cp:revision>
  <dcterms:created xsi:type="dcterms:W3CDTF">2006-08-16T00:00:00Z</dcterms:created>
  <dcterms:modified xsi:type="dcterms:W3CDTF">2019-12-18T09:48:10Z</dcterms:modified>
  <dc:identifier>DADuPY-dxnY</dc:identifier>
</cp:coreProperties>
</file>